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3" r:id="rId5"/>
    <p:sldId id="266" r:id="rId6"/>
    <p:sldId id="258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1"/>
    <p:restoredTop sz="94676"/>
  </p:normalViewPr>
  <p:slideViewPr>
    <p:cSldViewPr snapToGrid="0" snapToObjects="1">
      <p:cViewPr>
        <p:scale>
          <a:sx n="85" d="100"/>
          <a:sy n="85" d="100"/>
        </p:scale>
        <p:origin x="2864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B7BB-1BCF-4344-B7DB-CD5372CB5E15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B29B-E8FF-144F-A615-245C9FB3D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B29B-E8FF-144F-A615-245C9FB3D1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7A6D-191A-C843-B7E2-E07B5474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C416C-1446-1543-B27E-910D19490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F9CF-D009-E54F-9735-F91E6532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8380A-6A08-9344-BE56-E684E1D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1D4FE-F10D-0A4F-A99E-28184AA0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E0E0-FC30-8648-B2AE-7190C63A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F996C-E139-264B-B973-699D0515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09ADA-5957-1742-9B53-96CDB018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1E90E-089F-464B-A247-A7ADFA97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E3DA5-44A9-2B44-A882-2A090023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1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0D234-B364-8948-AF3F-0559F00A1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2A611-A9B6-E94C-817C-B238DC937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7AC03-0EBF-8147-A3BF-E521C0B1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CFFC-99EC-4349-8B92-E0FF8F5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B0224-B1DC-D94A-A7FF-16FED300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67B7-D4ED-C941-9E3A-BB29571E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36692-C963-004F-84FC-71C3D69C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BEC45-A68D-E14B-A7ED-0F552FC8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B68A6-9573-6A44-927E-080809C7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676A-C1B3-6C4E-A088-479374A9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4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24A5-5CA6-1441-9F3E-5AE0D901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BD0B3-3A28-3E47-957C-6C24582A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30FEA-6FBD-9E47-80DF-AC57F50F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A5FC-B410-5547-AA02-E2679C3D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841A-9286-CB45-9BF0-DF5C0647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6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F109-5670-E747-858B-AB837C24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E023-2DF6-004D-B610-399E28579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69ACC-5EE2-2F41-BD88-337D956D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235C-BD52-6D4A-9080-F283461E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9F508-6B0D-2A4A-854F-E28654FD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62FD7-66B3-D249-B17E-45DB43D5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CAE7-5CA4-334D-9C71-E6095D0C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B9C2E-105C-344F-B8A8-19350D6B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622BE-C418-F341-9BB1-8FCF1587C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CDEA4-55D2-F74E-94C1-217AA64C4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0B57F-10B3-C54B-893A-E5D890C76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18414-D726-6C4A-AD99-E5C4135B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3EB36-AD32-AA4C-9BF2-FD9DF5FE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D969F-1E0D-D84A-B403-5A349BB2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8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B890-7DC1-C040-A770-2B6CC9A1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62814-73F0-C84E-9200-BF6C4E5E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68FB9-F160-AD40-B845-710B80C7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311F0-73BE-BF4F-A3DA-6B774E51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3D256-C921-7643-A58B-EF699A2B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5AC44-9A34-2643-B8E9-13535DE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7E038-AEB9-E347-B169-1280585A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1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7984-C48F-7642-8B9C-07B1AD0D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0FEF-D265-C24C-96F6-426BF3A2B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9B859-94B0-0F46-97FD-2E59238C6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3F96C-8E9E-E449-B896-08EE825C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1AD00-E4F7-3C47-871F-67CB77A8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25C07-2D36-124E-A76A-BB70A9B3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5A5C-1D26-AC4A-97A4-C10D606D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475D6-AF07-814F-AA1F-64D38EA3F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C2927-5421-744F-B613-D61624246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0ED22-3770-8C4D-AFB3-0F93B594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EC2B-7F6A-974F-AD1E-DC3F8BE7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54F82-F5F3-8843-A656-534359BA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3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2F0C9-838B-4E49-A357-00F41C54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F305F-D7A4-3E4E-B4F1-3A878EFA5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B17A-BB22-4E4A-85A8-3BDAE20B8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85FB-C97F-2940-92DB-8F5020AB526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5B196-0975-3946-9A6B-ED7F442FF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43E73-B715-4348-BA9A-DAEE184D1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B0DAB-6AA8-0544-9ABF-E45EB9B5E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FA8DC4-2663-C54A-9DE8-A10BC6CD1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71302"/>
              </p:ext>
            </p:extLst>
          </p:nvPr>
        </p:nvGraphicFramePr>
        <p:xfrm>
          <a:off x="516631" y="782135"/>
          <a:ext cx="3033160" cy="11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632">
                  <a:extLst>
                    <a:ext uri="{9D8B030D-6E8A-4147-A177-3AD203B41FA5}">
                      <a16:colId xmlns:a16="http://schemas.microsoft.com/office/drawing/2014/main" val="43966357"/>
                    </a:ext>
                  </a:extLst>
                </a:gridCol>
                <a:gridCol w="606632">
                  <a:extLst>
                    <a:ext uri="{9D8B030D-6E8A-4147-A177-3AD203B41FA5}">
                      <a16:colId xmlns:a16="http://schemas.microsoft.com/office/drawing/2014/main" val="1031721576"/>
                    </a:ext>
                  </a:extLst>
                </a:gridCol>
                <a:gridCol w="606632">
                  <a:extLst>
                    <a:ext uri="{9D8B030D-6E8A-4147-A177-3AD203B41FA5}">
                      <a16:colId xmlns:a16="http://schemas.microsoft.com/office/drawing/2014/main" val="4217054529"/>
                    </a:ext>
                  </a:extLst>
                </a:gridCol>
                <a:gridCol w="606632">
                  <a:extLst>
                    <a:ext uri="{9D8B030D-6E8A-4147-A177-3AD203B41FA5}">
                      <a16:colId xmlns:a16="http://schemas.microsoft.com/office/drawing/2014/main" val="1692634392"/>
                    </a:ext>
                  </a:extLst>
                </a:gridCol>
                <a:gridCol w="606632">
                  <a:extLst>
                    <a:ext uri="{9D8B030D-6E8A-4147-A177-3AD203B41FA5}">
                      <a16:colId xmlns:a16="http://schemas.microsoft.com/office/drawing/2014/main" val="4079344057"/>
                    </a:ext>
                  </a:extLst>
                </a:gridCol>
              </a:tblGrid>
              <a:tr h="29121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6684"/>
                  </a:ext>
                </a:extLst>
              </a:tr>
              <a:tr h="22485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Gene1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09689"/>
                  </a:ext>
                </a:extLst>
              </a:tr>
              <a:tr h="224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Gene2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1.2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3.2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1.1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09620"/>
                  </a:ext>
                </a:extLst>
              </a:tr>
              <a:tr h="224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Gene3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…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35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E0EBE3-D47C-D04E-9B50-1D94ABA26FEB}"/>
              </a:ext>
            </a:extLst>
          </p:cNvPr>
          <p:cNvSpPr txBox="1"/>
          <p:nvPr/>
        </p:nvSpPr>
        <p:spPr>
          <a:xfrm>
            <a:off x="434802" y="503419"/>
            <a:ext cx="20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/>
              <a:t>Normalized</a:t>
            </a:r>
            <a:r>
              <a:rPr lang="zh-Hans" altLang="en-US" sz="1200" dirty="0"/>
              <a:t> </a:t>
            </a:r>
            <a:r>
              <a:rPr lang="en-US" altLang="zh-Hans" sz="1200" dirty="0"/>
              <a:t>Expression</a:t>
            </a:r>
            <a:r>
              <a:rPr lang="zh-Hans" altLang="en-US" sz="1200" dirty="0"/>
              <a:t> </a:t>
            </a:r>
            <a:r>
              <a:rPr lang="en-US" altLang="zh-Hans" sz="1200" dirty="0"/>
              <a:t>Matrix</a:t>
            </a:r>
            <a:r>
              <a:rPr lang="zh-Hans" altLang="en-US" sz="1200" dirty="0"/>
              <a:t> </a:t>
            </a:r>
            <a:endParaRPr lang="en-US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C36DD-0EE0-DB43-8885-AA1F871D153E}"/>
              </a:ext>
            </a:extLst>
          </p:cNvPr>
          <p:cNvGrpSpPr/>
          <p:nvPr/>
        </p:nvGrpSpPr>
        <p:grpSpPr>
          <a:xfrm>
            <a:off x="4021216" y="582132"/>
            <a:ext cx="676159" cy="699121"/>
            <a:chOff x="4389001" y="215753"/>
            <a:chExt cx="1224339" cy="12550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8946E9-CC07-AF48-A33E-E87DEA5954EC}"/>
                </a:ext>
              </a:extLst>
            </p:cNvPr>
            <p:cNvSpPr/>
            <p:nvPr/>
          </p:nvSpPr>
          <p:spPr>
            <a:xfrm>
              <a:off x="4869949" y="215753"/>
              <a:ext cx="256855" cy="25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492D4D-54C3-FD45-9692-F08FA30CAEDE}"/>
                </a:ext>
              </a:extLst>
            </p:cNvPr>
            <p:cNvSpPr/>
            <p:nvPr/>
          </p:nvSpPr>
          <p:spPr>
            <a:xfrm>
              <a:off x="5356485" y="349791"/>
              <a:ext cx="256855" cy="25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DC2EAC-5E14-234C-BDC4-5AA16F3BC34F}"/>
                </a:ext>
              </a:extLst>
            </p:cNvPr>
            <p:cNvSpPr/>
            <p:nvPr/>
          </p:nvSpPr>
          <p:spPr>
            <a:xfrm>
              <a:off x="5002027" y="717948"/>
              <a:ext cx="256855" cy="25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27C0B-6091-5D48-9191-AF9783882CEC}"/>
                </a:ext>
              </a:extLst>
            </p:cNvPr>
            <p:cNvCxnSpPr>
              <a:stCxn id="8" idx="4"/>
              <a:endCxn id="10" idx="0"/>
            </p:cNvCxnSpPr>
            <p:nvPr/>
          </p:nvCxnSpPr>
          <p:spPr>
            <a:xfrm>
              <a:off x="4998377" y="472135"/>
              <a:ext cx="132078" cy="245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E53ED0-86C9-7540-BF1E-DD9C958B0B53}"/>
                </a:ext>
              </a:extLst>
            </p:cNvPr>
            <p:cNvCxnSpPr>
              <a:cxnSpLocks/>
              <a:stCxn id="9" idx="3"/>
              <a:endCxn id="10" idx="7"/>
            </p:cNvCxnSpPr>
            <p:nvPr/>
          </p:nvCxnSpPr>
          <p:spPr>
            <a:xfrm flipH="1">
              <a:off x="5221266" y="568627"/>
              <a:ext cx="172835" cy="186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79E79C-1F44-3A46-8FE6-1A8225A331AE}"/>
                </a:ext>
              </a:extLst>
            </p:cNvPr>
            <p:cNvSpPr/>
            <p:nvPr/>
          </p:nvSpPr>
          <p:spPr>
            <a:xfrm>
              <a:off x="4389001" y="533869"/>
              <a:ext cx="256855" cy="25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6084F38-853D-F745-89CB-1F5596B5EF95}"/>
                </a:ext>
              </a:extLst>
            </p:cNvPr>
            <p:cNvSpPr/>
            <p:nvPr/>
          </p:nvSpPr>
          <p:spPr>
            <a:xfrm>
              <a:off x="4964411" y="1214397"/>
              <a:ext cx="256855" cy="25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2907D5-EA81-7B40-A7A6-6CA494B6BBB1}"/>
                </a:ext>
              </a:extLst>
            </p:cNvPr>
            <p:cNvCxnSpPr>
              <a:stCxn id="17" idx="0"/>
              <a:endCxn id="10" idx="4"/>
            </p:cNvCxnSpPr>
            <p:nvPr/>
          </p:nvCxnSpPr>
          <p:spPr>
            <a:xfrm flipV="1">
              <a:off x="5092839" y="974330"/>
              <a:ext cx="37616" cy="2400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092B8D-D240-294D-A2A0-63CCD6051361}"/>
                </a:ext>
              </a:extLst>
            </p:cNvPr>
            <p:cNvCxnSpPr>
              <a:stCxn id="16" idx="7"/>
              <a:endCxn id="8" idx="3"/>
            </p:cNvCxnSpPr>
            <p:nvPr/>
          </p:nvCxnSpPr>
          <p:spPr>
            <a:xfrm flipV="1">
              <a:off x="4608240" y="434589"/>
              <a:ext cx="299325" cy="136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360E29-DA64-7143-8C39-7AF9D155B365}"/>
              </a:ext>
            </a:extLst>
          </p:cNvPr>
          <p:cNvSpPr txBox="1"/>
          <p:nvPr/>
        </p:nvSpPr>
        <p:spPr>
          <a:xfrm>
            <a:off x="3498255" y="318718"/>
            <a:ext cx="1128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/>
              <a:t>Gene</a:t>
            </a:r>
            <a:r>
              <a:rPr lang="zh-Hans" altLang="en-US" sz="1200" dirty="0"/>
              <a:t> </a:t>
            </a:r>
            <a:r>
              <a:rPr lang="en-US" altLang="zh-Hans" sz="1200" dirty="0"/>
              <a:t>Network</a:t>
            </a:r>
            <a:endParaRPr lang="en-US" sz="12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B1E6FC1-74EA-9141-AC22-1E2F642D2BFB}"/>
              </a:ext>
            </a:extLst>
          </p:cNvPr>
          <p:cNvSpPr/>
          <p:nvPr/>
        </p:nvSpPr>
        <p:spPr>
          <a:xfrm>
            <a:off x="3761469" y="1363891"/>
            <a:ext cx="1458777" cy="1594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485B8DB-1AD7-3740-82FA-357F3EC0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162"/>
              </p:ext>
            </p:extLst>
          </p:nvPr>
        </p:nvGraphicFramePr>
        <p:xfrm>
          <a:off x="5436621" y="782088"/>
          <a:ext cx="3205585" cy="114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979">
                  <a:extLst>
                    <a:ext uri="{9D8B030D-6E8A-4147-A177-3AD203B41FA5}">
                      <a16:colId xmlns:a16="http://schemas.microsoft.com/office/drawing/2014/main" val="43966357"/>
                    </a:ext>
                  </a:extLst>
                </a:gridCol>
                <a:gridCol w="575352">
                  <a:extLst>
                    <a:ext uri="{9D8B030D-6E8A-4147-A177-3AD203B41FA5}">
                      <a16:colId xmlns:a16="http://schemas.microsoft.com/office/drawing/2014/main" val="1031721576"/>
                    </a:ext>
                  </a:extLst>
                </a:gridCol>
                <a:gridCol w="595902">
                  <a:extLst>
                    <a:ext uri="{9D8B030D-6E8A-4147-A177-3AD203B41FA5}">
                      <a16:colId xmlns:a16="http://schemas.microsoft.com/office/drawing/2014/main" val="4217054529"/>
                    </a:ext>
                  </a:extLst>
                </a:gridCol>
                <a:gridCol w="575352">
                  <a:extLst>
                    <a:ext uri="{9D8B030D-6E8A-4147-A177-3AD203B41FA5}">
                      <a16:colId xmlns:a16="http://schemas.microsoft.com/office/drawing/2014/main" val="1692634392"/>
                    </a:ext>
                  </a:extLst>
                </a:gridCol>
              </a:tblGrid>
              <a:tr h="26574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Cell3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6684"/>
                  </a:ext>
                </a:extLst>
              </a:tr>
              <a:tr h="31815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Gene1.And.Gene2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-0.5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-1.2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09689"/>
                  </a:ext>
                </a:extLst>
              </a:tr>
              <a:tr h="270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Gene1.And.Gene3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0.6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09620"/>
                  </a:ext>
                </a:extLst>
              </a:tr>
              <a:tr h="265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1200" dirty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dirty="0"/>
                        <a:t>…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3574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50DBC6B-A5A5-7E46-BBB3-8D70F27465B6}"/>
              </a:ext>
            </a:extLst>
          </p:cNvPr>
          <p:cNvSpPr txBox="1"/>
          <p:nvPr/>
        </p:nvSpPr>
        <p:spPr>
          <a:xfrm>
            <a:off x="5381130" y="503420"/>
            <a:ext cx="1077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/>
              <a:t>Z-value</a:t>
            </a:r>
            <a:r>
              <a:rPr lang="zh-Hans" altLang="en-US" sz="1200" dirty="0"/>
              <a:t> </a:t>
            </a:r>
            <a:r>
              <a:rPr lang="en-US" altLang="zh-Hans" sz="1200" dirty="0"/>
              <a:t>Matrix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08388B-0A31-5846-B3A9-7D703C7550FB}"/>
              </a:ext>
            </a:extLst>
          </p:cNvPr>
          <p:cNvSpPr/>
          <p:nvPr/>
        </p:nvSpPr>
        <p:spPr>
          <a:xfrm>
            <a:off x="4424362" y="787817"/>
            <a:ext cx="595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Gene1</a:t>
            </a:r>
            <a:endParaRPr lang="en-US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9BD93B-915A-9448-BC26-39AB95BA0D3B}"/>
              </a:ext>
            </a:extLst>
          </p:cNvPr>
          <p:cNvSpPr/>
          <p:nvPr/>
        </p:nvSpPr>
        <p:spPr>
          <a:xfrm>
            <a:off x="4638677" y="496751"/>
            <a:ext cx="595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Gene2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F5BB90-5988-1B45-9F2A-0DC8B54C2587}"/>
                  </a:ext>
                </a:extLst>
              </p:cNvPr>
              <p:cNvSpPr txBox="1"/>
              <p:nvPr/>
            </p:nvSpPr>
            <p:spPr>
              <a:xfrm>
                <a:off x="3466719" y="1678551"/>
                <a:ext cx="2032432" cy="397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Han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Han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Han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Han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Han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𝑃𝐶𝐶</m:t>
                              </m:r>
                            </m:e>
                            <m:sub>
                              <m:r>
                                <a:rPr lang="en-US" altLang="zh-Han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Han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an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Han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Han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an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ans" sz="1200" i="1">
                                      <a:latin typeface="Cambria Math" panose="02040503050406030204" pitchFamily="18" charset="0"/>
                                    </a:rPr>
                                    <m:t>𝑃𝐶𝐶</m:t>
                                  </m:r>
                                </m:e>
                                <m:sub>
                                  <m:r>
                                    <a:rPr lang="en-US" altLang="zh-Han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Han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Hans" sz="1200" b="0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altLang="zh-Han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Hans" sz="1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F5BB90-5988-1B45-9F2A-0DC8B54C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19" y="1678551"/>
                <a:ext cx="2032432" cy="397545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2C0233D-09EA-244E-890D-70927761629D}"/>
              </a:ext>
            </a:extLst>
          </p:cNvPr>
          <p:cNvSpPr/>
          <p:nvPr/>
        </p:nvSpPr>
        <p:spPr>
          <a:xfrm>
            <a:off x="509603" y="2307210"/>
            <a:ext cx="1403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Gene1.And.Gene2 </a:t>
            </a:r>
          </a:p>
          <a:p>
            <a:pPr algn="ctr"/>
            <a:r>
              <a:rPr lang="en-US" altLang="zh-Hans" sz="1200" dirty="0"/>
              <a:t>Z-value Distribution</a:t>
            </a:r>
            <a:endParaRPr lang="en-US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5A6898C-0107-5F43-AA05-BDB9E89D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1" y="2768875"/>
            <a:ext cx="1314138" cy="123379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2EBFBEF-BA5B-2B46-AF40-50090202FB49}"/>
              </a:ext>
            </a:extLst>
          </p:cNvPr>
          <p:cNvSpPr/>
          <p:nvPr/>
        </p:nvSpPr>
        <p:spPr>
          <a:xfrm>
            <a:off x="2155349" y="2833385"/>
            <a:ext cx="598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Detect</a:t>
            </a:r>
          </a:p>
          <a:p>
            <a:pPr algn="ctr"/>
            <a:r>
              <a:rPr lang="en-US" sz="1200" dirty="0"/>
              <a:t>peaks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F9E1D72-F37B-D547-95B5-6C6832F9BA18}"/>
              </a:ext>
            </a:extLst>
          </p:cNvPr>
          <p:cNvSpPr/>
          <p:nvPr/>
        </p:nvSpPr>
        <p:spPr>
          <a:xfrm>
            <a:off x="2063622" y="3285746"/>
            <a:ext cx="740391" cy="1557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8FAE6EE-50A5-0C45-801D-959A75B36376}"/>
              </a:ext>
            </a:extLst>
          </p:cNvPr>
          <p:cNvSpPr/>
          <p:nvPr/>
        </p:nvSpPr>
        <p:spPr>
          <a:xfrm>
            <a:off x="4412147" y="3285744"/>
            <a:ext cx="1088748" cy="1557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B23A1F1-BD63-1541-A699-8582DD2E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357" y="2768875"/>
            <a:ext cx="1314514" cy="123379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903798E-C571-5740-9B2D-057CB3264E31}"/>
              </a:ext>
            </a:extLst>
          </p:cNvPr>
          <p:cNvSpPr/>
          <p:nvPr/>
        </p:nvSpPr>
        <p:spPr>
          <a:xfrm>
            <a:off x="4367988" y="2833385"/>
            <a:ext cx="118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Analyze mixture</a:t>
            </a:r>
          </a:p>
          <a:p>
            <a:pPr algn="ctr"/>
            <a:r>
              <a:rPr lang="en-US" sz="1200" dirty="0"/>
              <a:t> of models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B88E256-36E8-4543-A82E-DA6083BD4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813" y="2768876"/>
            <a:ext cx="1332998" cy="12337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01E592-C5E9-B141-83E9-643D0C55A35F}"/>
              </a:ext>
            </a:extLst>
          </p:cNvPr>
          <p:cNvSpPr txBox="1"/>
          <p:nvPr/>
        </p:nvSpPr>
        <p:spPr>
          <a:xfrm>
            <a:off x="5424544" y="2396985"/>
            <a:ext cx="916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Main-group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</a:rPr>
              <a:t>(64%)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0BB875-FCF5-B641-AF50-7FDED20127B7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882715" y="2858650"/>
            <a:ext cx="199897" cy="4270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9AD26EA-8D26-DB49-B943-A079AD8732AE}"/>
              </a:ext>
            </a:extLst>
          </p:cNvPr>
          <p:cNvSpPr txBox="1"/>
          <p:nvPr/>
        </p:nvSpPr>
        <p:spPr>
          <a:xfrm>
            <a:off x="6446721" y="2535484"/>
            <a:ext cx="153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The largest sub-group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(24%)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07B8AE-070A-514C-93BB-84EB68CB724B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540784" y="2997149"/>
            <a:ext cx="674930" cy="2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21B39-C67E-7541-A6C9-CB8C35DDB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944472">
            <a:off x="10023158" y="2829059"/>
            <a:ext cx="1227839" cy="1211577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5B567C8B-E5D7-C04B-BD67-C26F02356D2F}"/>
              </a:ext>
            </a:extLst>
          </p:cNvPr>
          <p:cNvSpPr/>
          <p:nvPr/>
        </p:nvSpPr>
        <p:spPr>
          <a:xfrm>
            <a:off x="7443987" y="3285744"/>
            <a:ext cx="2214090" cy="1557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0D7561-6A5A-3049-95BC-144185746F48}"/>
              </a:ext>
            </a:extLst>
          </p:cNvPr>
          <p:cNvSpPr txBox="1"/>
          <p:nvPr/>
        </p:nvSpPr>
        <p:spPr>
          <a:xfrm>
            <a:off x="9587941" y="2256252"/>
            <a:ext cx="153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The largest sub-group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in all cells (3%)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9657712-1A43-614A-BC09-C843DD0B0F87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356934" y="2717917"/>
            <a:ext cx="162247" cy="13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2DD4CB-76B9-244F-9342-E7F037333285}"/>
                  </a:ext>
                </a:extLst>
              </p:cNvPr>
              <p:cNvSpPr txBox="1"/>
              <p:nvPr/>
            </p:nvSpPr>
            <p:spPr>
              <a:xfrm>
                <a:off x="7273119" y="3776363"/>
                <a:ext cx="5815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2DD4CB-76B9-244F-9342-E7F037333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119" y="3776363"/>
                <a:ext cx="581569" cy="184666"/>
              </a:xfrm>
              <a:prstGeom prst="rect">
                <a:avLst/>
              </a:prstGeom>
              <a:blipFill>
                <a:blip r:embed="rId7"/>
                <a:stretch>
                  <a:fillRect l="-4348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C869EFB-BE96-DA41-8374-E2EC0718F126}"/>
                  </a:ext>
                </a:extLst>
              </p:cNvPr>
              <p:cNvSpPr/>
              <p:nvPr/>
            </p:nvSpPr>
            <p:spPr>
              <a:xfrm>
                <a:off x="7854688" y="3637864"/>
                <a:ext cx="21564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1" dirty="0">
                    <a:latin typeface="Cambria Math" panose="02040503050406030204" pitchFamily="18" charset="0"/>
                  </a:rPr>
                  <a:t>the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𝑔𝑒𝑠𝑡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𝑠𝑢𝑏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𝑔𝑟𝑜𝑢𝑝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𝑐𝑒𝑙𝑙𝑠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C869EFB-BE96-DA41-8374-E2EC0718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88" y="3637864"/>
                <a:ext cx="2156403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F424F29E-4554-A148-AE80-807D83939A49}"/>
              </a:ext>
            </a:extLst>
          </p:cNvPr>
          <p:cNvGrpSpPr/>
          <p:nvPr/>
        </p:nvGrpSpPr>
        <p:grpSpPr>
          <a:xfrm>
            <a:off x="940892" y="4821899"/>
            <a:ext cx="823479" cy="1371597"/>
            <a:chOff x="2048941" y="5213235"/>
            <a:chExt cx="410548" cy="69912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9014390-6E99-6C40-8A05-614FD7BC993C}"/>
                </a:ext>
              </a:extLst>
            </p:cNvPr>
            <p:cNvSpPr/>
            <p:nvPr/>
          </p:nvSpPr>
          <p:spPr>
            <a:xfrm>
              <a:off x="2048941" y="5213235"/>
              <a:ext cx="141852" cy="1428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71F2E5-9091-5349-8527-A76EDB226763}"/>
                </a:ext>
              </a:extLst>
            </p:cNvPr>
            <p:cNvSpPr/>
            <p:nvPr/>
          </p:nvSpPr>
          <p:spPr>
            <a:xfrm>
              <a:off x="2317637" y="5287902"/>
              <a:ext cx="141852" cy="1428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773E098-CAEC-024D-B842-2DDCF1AAC331}"/>
                </a:ext>
              </a:extLst>
            </p:cNvPr>
            <p:cNvSpPr/>
            <p:nvPr/>
          </p:nvSpPr>
          <p:spPr>
            <a:xfrm>
              <a:off x="2121883" y="5492986"/>
              <a:ext cx="141852" cy="1428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C146507-D390-714A-B920-A915FEEF19D3}"/>
                </a:ext>
              </a:extLst>
            </p:cNvPr>
            <p:cNvCxnSpPr>
              <a:stCxn id="76" idx="4"/>
              <a:endCxn id="78" idx="0"/>
            </p:cNvCxnSpPr>
            <p:nvPr/>
          </p:nvCxnSpPr>
          <p:spPr>
            <a:xfrm>
              <a:off x="2119867" y="5356054"/>
              <a:ext cx="72942" cy="136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7BAFD1-83C7-7843-9A32-F8D001161BD3}"/>
                </a:ext>
              </a:extLst>
            </p:cNvPr>
            <p:cNvCxnSpPr>
              <a:cxnSpLocks/>
              <a:stCxn id="77" idx="3"/>
              <a:endCxn id="78" idx="7"/>
            </p:cNvCxnSpPr>
            <p:nvPr/>
          </p:nvCxnSpPr>
          <p:spPr>
            <a:xfrm flipH="1">
              <a:off x="2242960" y="5409806"/>
              <a:ext cx="95451" cy="104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37F4E78-4103-724F-B9E0-0842C68ED443}"/>
                </a:ext>
              </a:extLst>
            </p:cNvPr>
            <p:cNvSpPr/>
            <p:nvPr/>
          </p:nvSpPr>
          <p:spPr>
            <a:xfrm>
              <a:off x="2101109" y="5769537"/>
              <a:ext cx="141852" cy="1428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C3035D6-3A2B-8943-95C4-FFA084CD79C9}"/>
                </a:ext>
              </a:extLst>
            </p:cNvPr>
            <p:cNvCxnSpPr>
              <a:stCxn id="82" idx="0"/>
              <a:endCxn id="78" idx="4"/>
            </p:cNvCxnSpPr>
            <p:nvPr/>
          </p:nvCxnSpPr>
          <p:spPr>
            <a:xfrm flipV="1">
              <a:off x="2172035" y="5635806"/>
              <a:ext cx="20774" cy="133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DFCBEC4D-6EB1-1142-934B-13C2F5F06385}"/>
              </a:ext>
            </a:extLst>
          </p:cNvPr>
          <p:cNvSpPr/>
          <p:nvPr/>
        </p:nvSpPr>
        <p:spPr>
          <a:xfrm>
            <a:off x="517510" y="5459687"/>
            <a:ext cx="595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Gene1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7B229D2-64EC-8A4E-A378-B9D0C7390AB1}"/>
              </a:ext>
            </a:extLst>
          </p:cNvPr>
          <p:cNvSpPr/>
          <p:nvPr/>
        </p:nvSpPr>
        <p:spPr>
          <a:xfrm>
            <a:off x="1333977" y="5260544"/>
            <a:ext cx="60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Score1</a:t>
            </a:r>
            <a:endParaRPr lang="en-US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F6963BB-FE83-A74D-9985-41D13392DF67}"/>
              </a:ext>
            </a:extLst>
          </p:cNvPr>
          <p:cNvSpPr/>
          <p:nvPr/>
        </p:nvSpPr>
        <p:spPr>
          <a:xfrm>
            <a:off x="632310" y="5108059"/>
            <a:ext cx="60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Score2</a:t>
            </a:r>
            <a:endParaRPr lang="en-US" sz="12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EC2E56B-2C18-9449-A4BB-6F6744BDBECE}"/>
              </a:ext>
            </a:extLst>
          </p:cNvPr>
          <p:cNvSpPr/>
          <p:nvPr/>
        </p:nvSpPr>
        <p:spPr>
          <a:xfrm>
            <a:off x="1154990" y="5679573"/>
            <a:ext cx="60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Score3</a:t>
            </a:r>
            <a:endParaRPr lang="en-US" sz="1200" dirty="0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CA351251-F10A-B149-89A5-AFC29E90ABFD}"/>
              </a:ext>
            </a:extLst>
          </p:cNvPr>
          <p:cNvSpPr/>
          <p:nvPr/>
        </p:nvSpPr>
        <p:spPr>
          <a:xfrm>
            <a:off x="2063586" y="5459687"/>
            <a:ext cx="740391" cy="1557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282F25A-00E6-3247-BCED-4E2BB4166346}"/>
              </a:ext>
            </a:extLst>
          </p:cNvPr>
          <p:cNvSpPr/>
          <p:nvPr/>
        </p:nvSpPr>
        <p:spPr>
          <a:xfrm>
            <a:off x="4107631" y="4863773"/>
            <a:ext cx="259747" cy="1584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90CA54-0246-7A40-B08C-CCFDC764BA1C}"/>
              </a:ext>
            </a:extLst>
          </p:cNvPr>
          <p:cNvSpPr/>
          <p:nvPr/>
        </p:nvSpPr>
        <p:spPr>
          <a:xfrm>
            <a:off x="3903401" y="4544900"/>
            <a:ext cx="77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All scores</a:t>
            </a:r>
            <a:endParaRPr lang="en-US" sz="12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738660-58BF-DD40-B573-C6F8DE1340A8}"/>
              </a:ext>
            </a:extLst>
          </p:cNvPr>
          <p:cNvSpPr/>
          <p:nvPr/>
        </p:nvSpPr>
        <p:spPr>
          <a:xfrm>
            <a:off x="3354517" y="2388831"/>
            <a:ext cx="542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Peaks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1594A11-E81C-764C-A255-D67926055561}"/>
              </a:ext>
            </a:extLst>
          </p:cNvPr>
          <p:cNvCxnSpPr/>
          <p:nvPr/>
        </p:nvCxnSpPr>
        <p:spPr>
          <a:xfrm>
            <a:off x="4107631" y="5047597"/>
            <a:ext cx="25974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AF4ECF8-A8D6-DA4C-B2D0-40DE42BE9FAF}"/>
              </a:ext>
            </a:extLst>
          </p:cNvPr>
          <p:cNvCxnSpPr/>
          <p:nvPr/>
        </p:nvCxnSpPr>
        <p:spPr>
          <a:xfrm>
            <a:off x="4107630" y="5203111"/>
            <a:ext cx="25974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238E14B-3DAC-8443-8A96-B4EEF588E5F0}"/>
              </a:ext>
            </a:extLst>
          </p:cNvPr>
          <p:cNvCxnSpPr/>
          <p:nvPr/>
        </p:nvCxnSpPr>
        <p:spPr>
          <a:xfrm>
            <a:off x="4120971" y="5715769"/>
            <a:ext cx="25974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11C63E5-F7D5-E64C-B68E-8E411766D1D0}"/>
              </a:ext>
            </a:extLst>
          </p:cNvPr>
          <p:cNvSpPr/>
          <p:nvPr/>
        </p:nvSpPr>
        <p:spPr>
          <a:xfrm>
            <a:off x="3514277" y="4903411"/>
            <a:ext cx="60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Score1</a:t>
            </a:r>
            <a:endParaRPr lang="en-US" sz="12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9632EC-709A-2847-BF38-81D4130122ED}"/>
              </a:ext>
            </a:extLst>
          </p:cNvPr>
          <p:cNvSpPr/>
          <p:nvPr/>
        </p:nvSpPr>
        <p:spPr>
          <a:xfrm>
            <a:off x="3514416" y="5068782"/>
            <a:ext cx="60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Score2</a:t>
            </a:r>
            <a:endParaRPr lang="en-US" sz="12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622C002-3489-2640-BA03-E445C89E9468}"/>
              </a:ext>
            </a:extLst>
          </p:cNvPr>
          <p:cNvSpPr/>
          <p:nvPr/>
        </p:nvSpPr>
        <p:spPr>
          <a:xfrm>
            <a:off x="3514277" y="5559343"/>
            <a:ext cx="607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Score3</a:t>
            </a:r>
            <a:endParaRPr lang="en-US" sz="1200" dirty="0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45E570D-703A-4E4A-98FF-E5E238187E1F}"/>
              </a:ext>
            </a:extLst>
          </p:cNvPr>
          <p:cNvSpPr/>
          <p:nvPr/>
        </p:nvSpPr>
        <p:spPr>
          <a:xfrm rot="10800000">
            <a:off x="4520507" y="4859185"/>
            <a:ext cx="147440" cy="1583498"/>
          </a:xfrm>
          <a:prstGeom prst="triangle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B56FC60-A252-1941-97AD-3CA23A7F7B00}"/>
              </a:ext>
            </a:extLst>
          </p:cNvPr>
          <p:cNvSpPr/>
          <p:nvPr/>
        </p:nvSpPr>
        <p:spPr>
          <a:xfrm>
            <a:off x="2787087" y="5371120"/>
            <a:ext cx="595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200" dirty="0"/>
              <a:t>Gene1</a:t>
            </a:r>
            <a:endParaRPr lang="en-US" sz="120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5F9B7B-7F13-8E45-925C-C0EEF4E7838E}"/>
              </a:ext>
            </a:extLst>
          </p:cNvPr>
          <p:cNvCxnSpPr>
            <a:stCxn id="106" idx="3"/>
            <a:endCxn id="100" idx="1"/>
          </p:cNvCxnSpPr>
          <p:nvPr/>
        </p:nvCxnSpPr>
        <p:spPr>
          <a:xfrm flipV="1">
            <a:off x="3382123" y="5207282"/>
            <a:ext cx="132293" cy="302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295ABB6-4E12-A549-AA52-26B2FE9C8CA8}"/>
              </a:ext>
            </a:extLst>
          </p:cNvPr>
          <p:cNvCxnSpPr>
            <a:cxnSpLocks/>
            <a:stCxn id="106" idx="3"/>
            <a:endCxn id="99" idx="1"/>
          </p:cNvCxnSpPr>
          <p:nvPr/>
        </p:nvCxnSpPr>
        <p:spPr>
          <a:xfrm flipV="1">
            <a:off x="3382123" y="5041911"/>
            <a:ext cx="132154" cy="46770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D7C1DA9-77DC-024F-BCB9-D9B97CC2BD49}"/>
              </a:ext>
            </a:extLst>
          </p:cNvPr>
          <p:cNvCxnSpPr>
            <a:cxnSpLocks/>
            <a:stCxn id="106" idx="3"/>
            <a:endCxn id="101" idx="1"/>
          </p:cNvCxnSpPr>
          <p:nvPr/>
        </p:nvCxnSpPr>
        <p:spPr>
          <a:xfrm>
            <a:off x="3382123" y="5509620"/>
            <a:ext cx="132154" cy="188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061B517-C3AC-A542-BB4D-DA40354EDB27}"/>
              </a:ext>
            </a:extLst>
          </p:cNvPr>
          <p:cNvSpPr txBox="1"/>
          <p:nvPr/>
        </p:nvSpPr>
        <p:spPr>
          <a:xfrm>
            <a:off x="523384" y="4532713"/>
            <a:ext cx="1128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/>
              <a:t>Gene</a:t>
            </a:r>
            <a:r>
              <a:rPr lang="zh-Hans" altLang="en-US" sz="1200" dirty="0"/>
              <a:t> </a:t>
            </a:r>
            <a:r>
              <a:rPr lang="en-US" altLang="zh-Hans" sz="1200" dirty="0"/>
              <a:t>Network</a:t>
            </a:r>
            <a:endParaRPr lang="en-US" sz="1200" dirty="0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BC702BF2-B5CD-AD45-99EC-DCAF82A74F3D}"/>
              </a:ext>
            </a:extLst>
          </p:cNvPr>
          <p:cNvSpPr/>
          <p:nvPr/>
        </p:nvSpPr>
        <p:spPr>
          <a:xfrm>
            <a:off x="5017683" y="5459688"/>
            <a:ext cx="1181846" cy="1557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38A611C-7A45-4A49-8944-2F24214410A6}"/>
              </a:ext>
            </a:extLst>
          </p:cNvPr>
          <p:cNvSpPr txBox="1"/>
          <p:nvPr/>
        </p:nvSpPr>
        <p:spPr>
          <a:xfrm>
            <a:off x="5001838" y="5105611"/>
            <a:ext cx="1246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One-side K-S test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9B52AB2-68E6-CE40-A3C4-740F7B1F1FAC}"/>
              </a:ext>
            </a:extLst>
          </p:cNvPr>
          <p:cNvSpPr/>
          <p:nvPr/>
        </p:nvSpPr>
        <p:spPr>
          <a:xfrm>
            <a:off x="8088037" y="2828186"/>
            <a:ext cx="755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Calculate</a:t>
            </a:r>
          </a:p>
          <a:p>
            <a:pPr algn="ctr"/>
            <a:r>
              <a:rPr lang="en-US" sz="1200" dirty="0"/>
              <a:t>score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BDAF232-5D82-FC46-B071-78A43D82945F}"/>
              </a:ext>
            </a:extLst>
          </p:cNvPr>
          <p:cNvSpPr/>
          <p:nvPr/>
        </p:nvSpPr>
        <p:spPr>
          <a:xfrm>
            <a:off x="2119046" y="5012141"/>
            <a:ext cx="580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Rank</a:t>
            </a:r>
          </a:p>
          <a:p>
            <a:pPr algn="ctr"/>
            <a:r>
              <a:rPr lang="en-US" sz="1200" dirty="0"/>
              <a:t>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BBBCBF8-E5C7-A74E-9CB7-2019DABBB177}"/>
                  </a:ext>
                </a:extLst>
              </p:cNvPr>
              <p:cNvSpPr/>
              <p:nvPr/>
            </p:nvSpPr>
            <p:spPr>
              <a:xfrm>
                <a:off x="6313456" y="5324953"/>
                <a:ext cx="17468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𝐺𝑒𝑛𝑒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𝑃𝑣𝑎𝑙𝑢𝑒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BBBCBF8-E5C7-A74E-9CB7-2019DABB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56" y="5324953"/>
                <a:ext cx="174686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1F26E5B2-E91B-0B48-A127-1B6E7B0559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3189" y="4983472"/>
            <a:ext cx="1596955" cy="1005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9" name="Right Arrow 128">
            <a:extLst>
              <a:ext uri="{FF2B5EF4-FFF2-40B4-BE49-F238E27FC236}">
                <a16:creationId xmlns:a16="http://schemas.microsoft.com/office/drawing/2014/main" id="{8175B4B2-E004-3E41-9D6D-DFE9D6595568}"/>
              </a:ext>
            </a:extLst>
          </p:cNvPr>
          <p:cNvSpPr/>
          <p:nvPr/>
        </p:nvSpPr>
        <p:spPr>
          <a:xfrm>
            <a:off x="8177426" y="5439471"/>
            <a:ext cx="869038" cy="17592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3205B3F-D5B9-5E45-827F-6F8AB467323D}"/>
              </a:ext>
            </a:extLst>
          </p:cNvPr>
          <p:cNvSpPr/>
          <p:nvPr/>
        </p:nvSpPr>
        <p:spPr>
          <a:xfrm>
            <a:off x="8168459" y="5659386"/>
            <a:ext cx="765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Generate</a:t>
            </a:r>
          </a:p>
          <a:p>
            <a:pPr algn="ctr"/>
            <a:r>
              <a:rPr lang="en-US" sz="1200" dirty="0"/>
              <a:t>report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E72F20A-B8AB-134E-901E-114787978B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1018" y="4312057"/>
            <a:ext cx="1037301" cy="94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879A283A-24BB-7248-B4C3-149F84A05C0B}"/>
              </a:ext>
            </a:extLst>
          </p:cNvPr>
          <p:cNvSpPr/>
          <p:nvPr/>
        </p:nvSpPr>
        <p:spPr>
          <a:xfrm>
            <a:off x="8149311" y="4944895"/>
            <a:ext cx="821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Process</a:t>
            </a:r>
          </a:p>
          <a:p>
            <a:pPr algn="ctr"/>
            <a:r>
              <a:rPr lang="en-US" sz="1200" dirty="0"/>
              <a:t>each gene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58C7258-4168-2740-958E-975A499CEC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1703" y="5506949"/>
            <a:ext cx="1210332" cy="1073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Right Arrow 137">
            <a:extLst>
              <a:ext uri="{FF2B5EF4-FFF2-40B4-BE49-F238E27FC236}">
                <a16:creationId xmlns:a16="http://schemas.microsoft.com/office/drawing/2014/main" id="{2E47321E-8E90-164E-A2D8-F080923D5E09}"/>
              </a:ext>
            </a:extLst>
          </p:cNvPr>
          <p:cNvSpPr/>
          <p:nvPr/>
        </p:nvSpPr>
        <p:spPr>
          <a:xfrm>
            <a:off x="8774398" y="1365775"/>
            <a:ext cx="972556" cy="1575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0A8A080-CBD0-2A4E-A1DE-4A335A054EB7}"/>
              </a:ext>
            </a:extLst>
          </p:cNvPr>
          <p:cNvSpPr/>
          <p:nvPr/>
        </p:nvSpPr>
        <p:spPr>
          <a:xfrm>
            <a:off x="8760032" y="877558"/>
            <a:ext cx="993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Expression &amp;</a:t>
            </a:r>
          </a:p>
          <a:p>
            <a:pPr algn="ctr"/>
            <a:r>
              <a:rPr lang="en-US" sz="1200" dirty="0"/>
              <a:t> Z-value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E9AAF72-48D1-E047-8766-5CEBB8BDB1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2822" y="799617"/>
            <a:ext cx="1363456" cy="1176761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9DE85114-820E-BC41-B722-AB966AAAF40F}"/>
              </a:ext>
            </a:extLst>
          </p:cNvPr>
          <p:cNvSpPr/>
          <p:nvPr/>
        </p:nvSpPr>
        <p:spPr>
          <a:xfrm>
            <a:off x="10077537" y="1980462"/>
            <a:ext cx="1468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dirty="0"/>
              <a:t>Gene1’s expression level</a:t>
            </a:r>
            <a:endParaRPr lang="en-US" sz="1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A352D30-7BBE-1341-BD01-FBD0B501E907}"/>
              </a:ext>
            </a:extLst>
          </p:cNvPr>
          <p:cNvSpPr/>
          <p:nvPr/>
        </p:nvSpPr>
        <p:spPr>
          <a:xfrm rot="16200000">
            <a:off x="9195178" y="1316820"/>
            <a:ext cx="1468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dirty="0"/>
              <a:t>Gene2’s expression level</a:t>
            </a:r>
            <a:endParaRPr lang="en-US" sz="1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56FB57F-3026-0745-AFE4-65422D7F4922}"/>
              </a:ext>
            </a:extLst>
          </p:cNvPr>
          <p:cNvSpPr/>
          <p:nvPr/>
        </p:nvSpPr>
        <p:spPr>
          <a:xfrm rot="16200000">
            <a:off x="11258200" y="1296179"/>
            <a:ext cx="703511" cy="112927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B3C9F42-4CDF-204D-BC58-BB4CE0AA1066}"/>
              </a:ext>
            </a:extLst>
          </p:cNvPr>
          <p:cNvSpPr txBox="1"/>
          <p:nvPr/>
        </p:nvSpPr>
        <p:spPr>
          <a:xfrm rot="5400000">
            <a:off x="11488980" y="1225114"/>
            <a:ext cx="7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Z-value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232A684-753B-1043-93DF-4D9F4F1DC68B}"/>
              </a:ext>
            </a:extLst>
          </p:cNvPr>
          <p:cNvSpPr/>
          <p:nvPr/>
        </p:nvSpPr>
        <p:spPr>
          <a:xfrm>
            <a:off x="11456475" y="739058"/>
            <a:ext cx="3401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200" dirty="0"/>
              <a:t>+2</a:t>
            </a:r>
            <a:endParaRPr lang="en-US" sz="12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3CD1092-B5FA-7841-8317-305AD4673347}"/>
              </a:ext>
            </a:extLst>
          </p:cNvPr>
          <p:cNvSpPr/>
          <p:nvPr/>
        </p:nvSpPr>
        <p:spPr>
          <a:xfrm>
            <a:off x="11465795" y="1695947"/>
            <a:ext cx="309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200" dirty="0"/>
              <a:t>-2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BD47FD-522E-8C42-9988-C25333B5B1D7}"/>
              </a:ext>
            </a:extLst>
          </p:cNvPr>
          <p:cNvSpPr/>
          <p:nvPr/>
        </p:nvSpPr>
        <p:spPr>
          <a:xfrm>
            <a:off x="10196691" y="3549257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246322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B2AF18B7-4A00-0846-8400-74F02314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692" y="4482304"/>
            <a:ext cx="1852517" cy="114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B450014-7884-0A49-9632-623E26AF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95" y="4347991"/>
            <a:ext cx="1236109" cy="1146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04FEB70-B794-6342-9C15-48E3112C5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175" y="2363525"/>
            <a:ext cx="1346958" cy="1233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78F81B7-2A10-8847-9D18-0A3BE9A83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079" y="3112449"/>
            <a:ext cx="538764" cy="519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6B92B-354C-5D46-A0E0-E939B116F0A8}"/>
              </a:ext>
            </a:extLst>
          </p:cNvPr>
          <p:cNvSpPr txBox="1"/>
          <p:nvPr/>
        </p:nvSpPr>
        <p:spPr>
          <a:xfrm>
            <a:off x="543133" y="458191"/>
            <a:ext cx="1813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000" b="1" dirty="0"/>
              <a:t>Normalized</a:t>
            </a:r>
            <a:r>
              <a:rPr lang="zh-Hans" altLang="en-US" sz="1000" b="1" dirty="0"/>
              <a:t> </a:t>
            </a:r>
            <a:r>
              <a:rPr lang="en-US" altLang="zh-Hans" sz="1000" b="1" dirty="0"/>
              <a:t>Expression</a:t>
            </a:r>
            <a:r>
              <a:rPr lang="zh-Hans" altLang="en-US" sz="1000" b="1" dirty="0"/>
              <a:t> </a:t>
            </a:r>
            <a:r>
              <a:rPr lang="en-US" altLang="zh-Hans" sz="1000" b="1" dirty="0"/>
              <a:t>Matrix</a:t>
            </a:r>
            <a:r>
              <a:rPr lang="zh-Hans" altLang="en-US" sz="1000" b="1" dirty="0"/>
              <a:t> </a:t>
            </a:r>
            <a:endParaRPr lang="en-US" sz="1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0135AE-75B6-F44B-853F-584AA7F73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29135"/>
              </p:ext>
            </p:extLst>
          </p:nvPr>
        </p:nvGraphicFramePr>
        <p:xfrm>
          <a:off x="716280" y="727286"/>
          <a:ext cx="145542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40">
                  <a:extLst>
                    <a:ext uri="{9D8B030D-6E8A-4147-A177-3AD203B41FA5}">
                      <a16:colId xmlns:a16="http://schemas.microsoft.com/office/drawing/2014/main" val="4041435"/>
                    </a:ext>
                  </a:extLst>
                </a:gridCol>
                <a:gridCol w="485140">
                  <a:extLst>
                    <a:ext uri="{9D8B030D-6E8A-4147-A177-3AD203B41FA5}">
                      <a16:colId xmlns:a16="http://schemas.microsoft.com/office/drawing/2014/main" val="3906697508"/>
                    </a:ext>
                  </a:extLst>
                </a:gridCol>
                <a:gridCol w="485140">
                  <a:extLst>
                    <a:ext uri="{9D8B030D-6E8A-4147-A177-3AD203B41FA5}">
                      <a16:colId xmlns:a16="http://schemas.microsoft.com/office/drawing/2014/main" val="111751141"/>
                    </a:ext>
                  </a:extLst>
                </a:gridCol>
              </a:tblGrid>
              <a:tr h="209448"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cell2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0838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Gene1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55116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727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218AF1-4972-2040-882D-993D13A7F042}"/>
              </a:ext>
            </a:extLst>
          </p:cNvPr>
          <p:cNvSpPr txBox="1"/>
          <p:nvPr/>
        </p:nvSpPr>
        <p:spPr>
          <a:xfrm>
            <a:off x="3940195" y="458191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000" b="1" dirty="0"/>
              <a:t>Z-value</a:t>
            </a:r>
            <a:r>
              <a:rPr lang="zh-Hans" altLang="en-US" sz="1000" b="1" dirty="0"/>
              <a:t> </a:t>
            </a:r>
            <a:r>
              <a:rPr lang="en-US" altLang="zh-Hans" sz="1000" b="1" dirty="0"/>
              <a:t>Matrix</a:t>
            </a:r>
            <a:endParaRPr lang="en-US" sz="10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2292299-3D0E-BD48-A80D-55CEC4AA9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98849"/>
              </p:ext>
            </p:extLst>
          </p:nvPr>
        </p:nvGraphicFramePr>
        <p:xfrm>
          <a:off x="3720500" y="727640"/>
          <a:ext cx="142787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436">
                  <a:extLst>
                    <a:ext uri="{9D8B030D-6E8A-4147-A177-3AD203B41FA5}">
                      <a16:colId xmlns:a16="http://schemas.microsoft.com/office/drawing/2014/main" val="4041435"/>
                    </a:ext>
                  </a:extLst>
                </a:gridCol>
                <a:gridCol w="430440">
                  <a:extLst>
                    <a:ext uri="{9D8B030D-6E8A-4147-A177-3AD203B41FA5}">
                      <a16:colId xmlns:a16="http://schemas.microsoft.com/office/drawing/2014/main" val="3906697508"/>
                    </a:ext>
                  </a:extLst>
                </a:gridCol>
              </a:tblGrid>
              <a:tr h="209448"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Cell1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0838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Gene1.And.Gene2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55116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727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53697-62E5-3D4C-A7F3-27BE5A44A7B6}"/>
                  </a:ext>
                </a:extLst>
              </p:cNvPr>
              <p:cNvSpPr txBox="1"/>
              <p:nvPr/>
            </p:nvSpPr>
            <p:spPr>
              <a:xfrm>
                <a:off x="2228022" y="1262705"/>
                <a:ext cx="1341099" cy="26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sz="8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altLang="zh-Hans" sz="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Han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Han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𝜟</m:t>
                              </m:r>
                              <m:r>
                                <a:rPr lang="en-US" altLang="zh-Han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𝑷𝑪𝑪</m:t>
                              </m:r>
                            </m:e>
                            <m:sub>
                              <m:r>
                                <a:rPr lang="en-US" altLang="zh-Han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Han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ans" sz="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ans" sz="800" b="1" i="1">
                                      <a:latin typeface="Cambria Math" panose="02040503050406030204" pitchFamily="18" charset="0"/>
                                    </a:rPr>
                                    <m:t>𝑷𝑪𝑪</m:t>
                                  </m:r>
                                </m:e>
                                <m:sub>
                                  <m:r>
                                    <a:rPr lang="en-US" altLang="zh-Hans" sz="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Hans" sz="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)/(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Hans" sz="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53697-62E5-3D4C-A7F3-27BE5A44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22" y="1262705"/>
                <a:ext cx="1341099" cy="268215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B83C7A9-8287-AF41-ACAE-236A5E685C84}"/>
              </a:ext>
            </a:extLst>
          </p:cNvPr>
          <p:cNvGrpSpPr/>
          <p:nvPr/>
        </p:nvGrpSpPr>
        <p:grpSpPr>
          <a:xfrm>
            <a:off x="2433011" y="288258"/>
            <a:ext cx="1129809" cy="864865"/>
            <a:chOff x="2433011" y="288258"/>
            <a:chExt cx="1129809" cy="8648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A7A7B1-9493-E747-8A43-0541C4B6A5FD}"/>
                </a:ext>
              </a:extLst>
            </p:cNvPr>
            <p:cNvGrpSpPr/>
            <p:nvPr/>
          </p:nvGrpSpPr>
          <p:grpSpPr>
            <a:xfrm>
              <a:off x="2433011" y="288258"/>
              <a:ext cx="965638" cy="864865"/>
              <a:chOff x="2433011" y="288258"/>
              <a:chExt cx="965638" cy="86486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8EE3D0-2264-4E49-BF89-C92B2CB7DF97}"/>
                  </a:ext>
                </a:extLst>
              </p:cNvPr>
              <p:cNvSpPr/>
              <p:nvPr/>
            </p:nvSpPr>
            <p:spPr>
              <a:xfrm>
                <a:off x="2760770" y="580248"/>
                <a:ext cx="119586" cy="117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2444B3-388F-264B-9CF2-99EF46EA0ED9}"/>
                  </a:ext>
                </a:extLst>
              </p:cNvPr>
              <p:cNvSpPr/>
              <p:nvPr/>
            </p:nvSpPr>
            <p:spPr>
              <a:xfrm>
                <a:off x="2987290" y="641432"/>
                <a:ext cx="119586" cy="11702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771F0E0-D893-6A4F-A9A4-4F5009355177}"/>
                  </a:ext>
                </a:extLst>
              </p:cNvPr>
              <p:cNvSpPr/>
              <p:nvPr/>
            </p:nvSpPr>
            <p:spPr>
              <a:xfrm>
                <a:off x="2822263" y="809482"/>
                <a:ext cx="119586" cy="11702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8C3B8B-8E86-524D-9553-B168A1CE3FB3}"/>
                  </a:ext>
                </a:extLst>
              </p:cNvPr>
              <p:cNvCxnSpPr>
                <a:stCxn id="11" idx="4"/>
                <a:endCxn id="13" idx="0"/>
              </p:cNvCxnSpPr>
              <p:nvPr/>
            </p:nvCxnSpPr>
            <p:spPr>
              <a:xfrm>
                <a:off x="2820563" y="697277"/>
                <a:ext cx="61492" cy="1122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CDA6A0E-5162-AA41-AF57-8DDD68DDF29D}"/>
                  </a:ext>
                </a:extLst>
              </p:cNvPr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2924335" y="741323"/>
                <a:ext cx="80468" cy="852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649D06-A35B-CB4E-98CC-4204918EC2CA}"/>
                  </a:ext>
                </a:extLst>
              </p:cNvPr>
              <p:cNvSpPr/>
              <p:nvPr/>
            </p:nvSpPr>
            <p:spPr>
              <a:xfrm>
                <a:off x="2536852" y="725457"/>
                <a:ext cx="119586" cy="117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7AC6819-ED54-2E4E-81A9-0ECBF8D0580C}"/>
                  </a:ext>
                </a:extLst>
              </p:cNvPr>
              <p:cNvSpPr/>
              <p:nvPr/>
            </p:nvSpPr>
            <p:spPr>
              <a:xfrm>
                <a:off x="2804750" y="1036094"/>
                <a:ext cx="119586" cy="117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7EB0807-C827-6543-B369-4E80BD530F45}"/>
                  </a:ext>
                </a:extLst>
              </p:cNvPr>
              <p:cNvCxnSpPr>
                <a:stCxn id="17" idx="0"/>
                <a:endCxn id="13" idx="4"/>
              </p:cNvCxnSpPr>
              <p:nvPr/>
            </p:nvCxnSpPr>
            <p:spPr>
              <a:xfrm flipV="1">
                <a:off x="2864543" y="926512"/>
                <a:ext cx="17513" cy="109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AF684B9-63FA-484C-872A-F7EE20FA2467}"/>
                  </a:ext>
                </a:extLst>
              </p:cNvPr>
              <p:cNvCxnSpPr>
                <a:stCxn id="16" idx="7"/>
                <a:endCxn id="11" idx="3"/>
              </p:cNvCxnSpPr>
              <p:nvPr/>
            </p:nvCxnSpPr>
            <p:spPr>
              <a:xfrm flipV="1">
                <a:off x="2638925" y="680139"/>
                <a:ext cx="139359" cy="624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4249FA-2A39-A448-9BAD-71BA0C5B68E2}"/>
                  </a:ext>
                </a:extLst>
              </p:cNvPr>
              <p:cNvSpPr txBox="1"/>
              <p:nvPr/>
            </p:nvSpPr>
            <p:spPr>
              <a:xfrm>
                <a:off x="2433011" y="288258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s" sz="1000" b="1" dirty="0"/>
                  <a:t>Gene</a:t>
                </a:r>
                <a:r>
                  <a:rPr lang="zh-Hans" altLang="en-US" sz="1000" b="1" dirty="0"/>
                  <a:t> </a:t>
                </a:r>
                <a:r>
                  <a:rPr lang="en-US" altLang="zh-Hans" sz="1000" b="1" dirty="0"/>
                  <a:t>Network</a:t>
                </a:r>
                <a:endParaRPr lang="en-US" sz="1000" b="1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39ACB1-A99E-2348-B9F2-DF10180A5588}"/>
                  </a:ext>
                </a:extLst>
              </p:cNvPr>
              <p:cNvSpPr/>
              <p:nvPr/>
            </p:nvSpPr>
            <p:spPr>
              <a:xfrm>
                <a:off x="2854910" y="832165"/>
                <a:ext cx="54373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Hans" sz="1000" b="1" dirty="0"/>
                  <a:t>Gene1</a:t>
                </a:r>
                <a:endParaRPr lang="en-US" sz="1000" b="1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1B030-F482-C543-A5EE-160AF211E1DB}"/>
                </a:ext>
              </a:extLst>
            </p:cNvPr>
            <p:cNvSpPr/>
            <p:nvPr/>
          </p:nvSpPr>
          <p:spPr>
            <a:xfrm>
              <a:off x="3036715" y="573631"/>
              <a:ext cx="5261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Hans" sz="1000" b="1" dirty="0"/>
                <a:t>Gene2</a:t>
              </a:r>
              <a:endParaRPr lang="en-US" sz="1000" b="1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5A796BF-5DAA-CC44-B9B9-CAC2A77B8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633" y="437800"/>
            <a:ext cx="1363456" cy="11767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B071527-5BD1-F947-A319-0D0E894F974A}"/>
              </a:ext>
            </a:extLst>
          </p:cNvPr>
          <p:cNvSpPr/>
          <p:nvPr/>
        </p:nvSpPr>
        <p:spPr>
          <a:xfrm>
            <a:off x="5675348" y="1618645"/>
            <a:ext cx="14991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b="1" dirty="0"/>
              <a:t>Gene1’s expression level</a:t>
            </a:r>
            <a:endParaRPr lang="en-US" sz="1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84083D-7464-494E-A1D1-8B9BAF01F7DA}"/>
              </a:ext>
            </a:extLst>
          </p:cNvPr>
          <p:cNvSpPr/>
          <p:nvPr/>
        </p:nvSpPr>
        <p:spPr>
          <a:xfrm rot="16200000">
            <a:off x="4777761" y="878803"/>
            <a:ext cx="14991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b="1" dirty="0"/>
              <a:t>Gene2’s expression level</a:t>
            </a:r>
            <a:endParaRPr lang="en-US" sz="10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DECBF-1691-2246-B53A-A524564A2B48}"/>
              </a:ext>
            </a:extLst>
          </p:cNvPr>
          <p:cNvSpPr/>
          <p:nvPr/>
        </p:nvSpPr>
        <p:spPr>
          <a:xfrm rot="16200000">
            <a:off x="6856011" y="934362"/>
            <a:ext cx="703511" cy="112927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19F65A-9D68-7E47-953F-3D9B9C84FE83}"/>
              </a:ext>
            </a:extLst>
          </p:cNvPr>
          <p:cNvSpPr txBox="1"/>
          <p:nvPr/>
        </p:nvSpPr>
        <p:spPr>
          <a:xfrm rot="5400000">
            <a:off x="7056311" y="878686"/>
            <a:ext cx="7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Z-value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E3896-EEA7-A04A-BE5F-3607A15CD8D4}"/>
              </a:ext>
            </a:extLst>
          </p:cNvPr>
          <p:cNvSpPr/>
          <p:nvPr/>
        </p:nvSpPr>
        <p:spPr>
          <a:xfrm>
            <a:off x="7054286" y="377241"/>
            <a:ext cx="314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b="1" dirty="0"/>
              <a:t>+2</a:t>
            </a:r>
            <a:endParaRPr lang="en-US" sz="10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918B9B-9C50-D64D-A370-550239FADBE1}"/>
              </a:ext>
            </a:extLst>
          </p:cNvPr>
          <p:cNvSpPr/>
          <p:nvPr/>
        </p:nvSpPr>
        <p:spPr>
          <a:xfrm>
            <a:off x="7063606" y="1334130"/>
            <a:ext cx="2888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000" b="1" dirty="0"/>
              <a:t>-2</a:t>
            </a:r>
            <a:endParaRPr lang="en-US" sz="1000" b="1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AF08F06-611B-C749-9F38-FF3546498E77}"/>
              </a:ext>
            </a:extLst>
          </p:cNvPr>
          <p:cNvSpPr/>
          <p:nvPr/>
        </p:nvSpPr>
        <p:spPr>
          <a:xfrm>
            <a:off x="2221350" y="931389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2E23248-72E9-EC40-95F0-532195EE7365}"/>
              </a:ext>
            </a:extLst>
          </p:cNvPr>
          <p:cNvSpPr/>
          <p:nvPr/>
        </p:nvSpPr>
        <p:spPr>
          <a:xfrm>
            <a:off x="3486607" y="931389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F917E4B-B4EF-8F4B-AE8D-588CEBE8A8E1}"/>
              </a:ext>
            </a:extLst>
          </p:cNvPr>
          <p:cNvSpPr/>
          <p:nvPr/>
        </p:nvSpPr>
        <p:spPr>
          <a:xfrm>
            <a:off x="5258535" y="931389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0BF6CA-AB47-6246-BB41-3109DA5CB0F5}"/>
              </a:ext>
            </a:extLst>
          </p:cNvPr>
          <p:cNvSpPr/>
          <p:nvPr/>
        </p:nvSpPr>
        <p:spPr>
          <a:xfrm>
            <a:off x="657422" y="2078460"/>
            <a:ext cx="13095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/>
              <a:t>Z-value Distribution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F6D02-2646-7A4E-AC9E-50AA2FF1A4CB}"/>
              </a:ext>
            </a:extLst>
          </p:cNvPr>
          <p:cNvSpPr txBox="1"/>
          <p:nvPr/>
        </p:nvSpPr>
        <p:spPr>
          <a:xfrm>
            <a:off x="3486607" y="2152360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Main-group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</a:rPr>
              <a:t>(66%)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90777B-31DD-0740-8A03-5698A2F733DE}"/>
              </a:ext>
            </a:extLst>
          </p:cNvPr>
          <p:cNvSpPr txBox="1"/>
          <p:nvPr/>
        </p:nvSpPr>
        <p:spPr>
          <a:xfrm>
            <a:off x="4420828" y="2462941"/>
            <a:ext cx="883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The largest 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minor-group 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(LMG) (24%)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F72179-1315-4047-B1DB-31B2BEFF640F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892328" y="2552470"/>
            <a:ext cx="47867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22D488-EA92-744C-9DC7-42482BCC09B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323642" y="2739940"/>
            <a:ext cx="97186" cy="7578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F8DDAF4-1DEE-5F4C-A575-A33550575482}"/>
              </a:ext>
            </a:extLst>
          </p:cNvPr>
          <p:cNvSpPr/>
          <p:nvPr/>
        </p:nvSpPr>
        <p:spPr>
          <a:xfrm>
            <a:off x="957002" y="4434557"/>
            <a:ext cx="175248" cy="177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6EA23E-C7AA-104C-A588-8329359589B1}"/>
              </a:ext>
            </a:extLst>
          </p:cNvPr>
          <p:cNvSpPr/>
          <p:nvPr/>
        </p:nvSpPr>
        <p:spPr>
          <a:xfrm>
            <a:off x="1288958" y="4527578"/>
            <a:ext cx="175248" cy="177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87CCA9-105F-5049-9C90-79082862D95D}"/>
              </a:ext>
            </a:extLst>
          </p:cNvPr>
          <p:cNvSpPr/>
          <p:nvPr/>
        </p:nvSpPr>
        <p:spPr>
          <a:xfrm>
            <a:off x="1047117" y="4783074"/>
            <a:ext cx="175248" cy="177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902FD77-A107-634E-B2DA-22A0594FE32F}"/>
              </a:ext>
            </a:extLst>
          </p:cNvPr>
          <p:cNvCxnSpPr>
            <a:stCxn id="52" idx="4"/>
            <a:endCxn id="54" idx="0"/>
          </p:cNvCxnSpPr>
          <p:nvPr/>
        </p:nvCxnSpPr>
        <p:spPr>
          <a:xfrm>
            <a:off x="1044626" y="4612483"/>
            <a:ext cx="90115" cy="170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D68A66F-8763-2142-B86B-DF8B8845A9BB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1196699" y="4679448"/>
            <a:ext cx="117923" cy="129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E348380-FD6E-9748-85F3-CCC3CE5010DA}"/>
              </a:ext>
            </a:extLst>
          </p:cNvPr>
          <p:cNvSpPr/>
          <p:nvPr/>
        </p:nvSpPr>
        <p:spPr>
          <a:xfrm>
            <a:off x="1021452" y="5127605"/>
            <a:ext cx="175248" cy="177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97499C-CD9E-B94F-8762-D5B3646A09CD}"/>
              </a:ext>
            </a:extLst>
          </p:cNvPr>
          <p:cNvCxnSpPr>
            <a:stCxn id="57" idx="0"/>
            <a:endCxn id="54" idx="4"/>
          </p:cNvCxnSpPr>
          <p:nvPr/>
        </p:nvCxnSpPr>
        <p:spPr>
          <a:xfrm flipV="1">
            <a:off x="1109076" y="4961001"/>
            <a:ext cx="25665" cy="166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ECF291-26DD-E748-9E60-8BC2F8EB1D22}"/>
              </a:ext>
            </a:extLst>
          </p:cNvPr>
          <p:cNvSpPr/>
          <p:nvPr/>
        </p:nvSpPr>
        <p:spPr>
          <a:xfrm>
            <a:off x="592504" y="4782539"/>
            <a:ext cx="571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>
                <a:solidFill>
                  <a:srgbClr val="FF0000"/>
                </a:solidFill>
              </a:rPr>
              <a:t>Gene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1D914B-B301-894B-8148-A51630ADF632}"/>
              </a:ext>
            </a:extLst>
          </p:cNvPr>
          <p:cNvSpPr/>
          <p:nvPr/>
        </p:nvSpPr>
        <p:spPr>
          <a:xfrm>
            <a:off x="1183988" y="4657024"/>
            <a:ext cx="5504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/>
              <a:t>Score1</a:t>
            </a:r>
            <a:endParaRPr lang="en-US" sz="10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8697C9-F70A-AC43-BA5A-2234DFD855DC}"/>
              </a:ext>
            </a:extLst>
          </p:cNvPr>
          <p:cNvSpPr/>
          <p:nvPr/>
        </p:nvSpPr>
        <p:spPr>
          <a:xfrm>
            <a:off x="561970" y="4562911"/>
            <a:ext cx="6068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/>
              <a:t>Score2</a:t>
            </a:r>
            <a:endParaRPr lang="en-US" sz="10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DC0BC1-6257-3B47-B2B6-6A526D9A3A0C}"/>
              </a:ext>
            </a:extLst>
          </p:cNvPr>
          <p:cNvSpPr/>
          <p:nvPr/>
        </p:nvSpPr>
        <p:spPr>
          <a:xfrm>
            <a:off x="1031382" y="4921192"/>
            <a:ext cx="56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/>
              <a:t>Score3</a:t>
            </a:r>
            <a:endParaRPr lang="en-US" sz="1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D61BF-398E-974A-80CA-684A970C4376}"/>
              </a:ext>
            </a:extLst>
          </p:cNvPr>
          <p:cNvSpPr txBox="1"/>
          <p:nvPr/>
        </p:nvSpPr>
        <p:spPr>
          <a:xfrm>
            <a:off x="677884" y="4142348"/>
            <a:ext cx="1123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000" b="1" dirty="0"/>
              <a:t>Gene</a:t>
            </a:r>
            <a:r>
              <a:rPr lang="zh-Hans" altLang="en-US" sz="1000" b="1" dirty="0"/>
              <a:t> </a:t>
            </a:r>
            <a:r>
              <a:rPr lang="en-US" altLang="zh-Hans" sz="1000" b="1" dirty="0"/>
              <a:t>Network</a:t>
            </a:r>
            <a:endParaRPr lang="en-US" sz="10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4B73CF-049B-FB41-AAA0-37CA0928E3F0}"/>
              </a:ext>
            </a:extLst>
          </p:cNvPr>
          <p:cNvSpPr/>
          <p:nvPr/>
        </p:nvSpPr>
        <p:spPr>
          <a:xfrm>
            <a:off x="2672666" y="4298473"/>
            <a:ext cx="208108" cy="1275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88328A-0236-5745-9CCC-691744A3364E}"/>
              </a:ext>
            </a:extLst>
          </p:cNvPr>
          <p:cNvCxnSpPr>
            <a:cxnSpLocks/>
          </p:cNvCxnSpPr>
          <p:nvPr/>
        </p:nvCxnSpPr>
        <p:spPr>
          <a:xfrm>
            <a:off x="2672665" y="4482297"/>
            <a:ext cx="2081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5ABDE5-42E2-CC43-BB7B-77EE62689D19}"/>
              </a:ext>
            </a:extLst>
          </p:cNvPr>
          <p:cNvCxnSpPr>
            <a:cxnSpLocks/>
          </p:cNvCxnSpPr>
          <p:nvPr/>
        </p:nvCxnSpPr>
        <p:spPr>
          <a:xfrm>
            <a:off x="2672664" y="4637811"/>
            <a:ext cx="2081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061C53D-2DE4-CE4B-B2E6-7D710C5EDFEE}"/>
              </a:ext>
            </a:extLst>
          </p:cNvPr>
          <p:cNvCxnSpPr>
            <a:cxnSpLocks/>
          </p:cNvCxnSpPr>
          <p:nvPr/>
        </p:nvCxnSpPr>
        <p:spPr>
          <a:xfrm>
            <a:off x="2672664" y="5117963"/>
            <a:ext cx="2081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A69C02D-90C6-AD4C-9957-38D20C60A479}"/>
              </a:ext>
            </a:extLst>
          </p:cNvPr>
          <p:cNvSpPr/>
          <p:nvPr/>
        </p:nvSpPr>
        <p:spPr>
          <a:xfrm>
            <a:off x="2112910" y="4338111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000" b="1" dirty="0"/>
              <a:t>Score1</a:t>
            </a:r>
            <a:endParaRPr lang="en-US" sz="1000" b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34B1ADE-4929-B648-92FA-13A68F9C21C6}"/>
              </a:ext>
            </a:extLst>
          </p:cNvPr>
          <p:cNvSpPr/>
          <p:nvPr/>
        </p:nvSpPr>
        <p:spPr>
          <a:xfrm>
            <a:off x="2113048" y="4503482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000" b="1" dirty="0"/>
              <a:t>Score2</a:t>
            </a:r>
            <a:endParaRPr lang="en-US" sz="1000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5EBED6-A8B2-5644-81D8-98E51E08173B}"/>
              </a:ext>
            </a:extLst>
          </p:cNvPr>
          <p:cNvSpPr/>
          <p:nvPr/>
        </p:nvSpPr>
        <p:spPr>
          <a:xfrm>
            <a:off x="2112909" y="499404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1000" b="1" dirty="0"/>
              <a:t>Score3</a:t>
            </a:r>
            <a:endParaRPr lang="en-US" sz="1000" b="1" dirty="0"/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00472FDB-4A05-F146-A5F6-E96352F15306}"/>
              </a:ext>
            </a:extLst>
          </p:cNvPr>
          <p:cNvSpPr/>
          <p:nvPr/>
        </p:nvSpPr>
        <p:spPr>
          <a:xfrm rot="10800000">
            <a:off x="2986481" y="4293885"/>
            <a:ext cx="108509" cy="1279814"/>
          </a:xfrm>
          <a:prstGeom prst="triangle">
            <a:avLst/>
          </a:prstGeom>
          <a:gradFill>
            <a:gsLst>
              <a:gs pos="0">
                <a:srgbClr val="FFC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D30861C1-347C-384C-8FEE-6FC57FBB3566}"/>
              </a:ext>
            </a:extLst>
          </p:cNvPr>
          <p:cNvSpPr/>
          <p:nvPr/>
        </p:nvSpPr>
        <p:spPr>
          <a:xfrm>
            <a:off x="1811718" y="4655008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DDA565-BD42-CC45-8DCB-6CE0266ECD1A}"/>
                  </a:ext>
                </a:extLst>
              </p:cNvPr>
              <p:cNvSpPr txBox="1"/>
              <p:nvPr/>
            </p:nvSpPr>
            <p:spPr>
              <a:xfrm>
                <a:off x="5866349" y="3243429"/>
                <a:ext cx="1634230" cy="29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ans" sz="1000" b="1" i="1" smtClean="0">
                          <a:latin typeface="Cambria Math" panose="02040503050406030204" pitchFamily="18" charset="0"/>
                        </a:rPr>
                        <m:t>𝑬𝒅𝒈𝒆</m:t>
                      </m:r>
                      <m:r>
                        <a:rPr lang="zh-Hans" alt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Hans" alt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Hans" altLang="en-US" sz="1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𝑳𝑴𝑮</m:t>
                          </m:r>
                          <m:r>
                            <a:rPr lang="zh-Hans" altLang="en-US" sz="1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Hans" sz="1000" b="1" i="1">
                              <a:latin typeface="Cambria Math" panose="02040503050406030204" pitchFamily="18" charset="0"/>
                            </a:rPr>
                            <m:t>𝒄𝒆𝒍𝒍</m:t>
                          </m:r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Hans" altLang="en-US" sz="1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𝑨𝒍𝒍</m:t>
                          </m:r>
                          <m:r>
                            <a:rPr lang="zh-Hans" altLang="en-US" sz="1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Hans" sz="1000" b="1" i="1" smtClean="0">
                              <a:latin typeface="Cambria Math" panose="02040503050406030204" pitchFamily="18" charset="0"/>
                            </a:rPr>
                            <m:t>𝒄𝒆𝒍𝒍𝒔</m:t>
                          </m:r>
                        </m:den>
                      </m:f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DDA565-BD42-CC45-8DCB-6CE0266E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49" y="3243429"/>
                <a:ext cx="1634230" cy="292324"/>
              </a:xfrm>
              <a:prstGeom prst="rect">
                <a:avLst/>
              </a:prstGeom>
              <a:blipFill>
                <a:blip r:embed="rId9"/>
                <a:stretch>
                  <a:fillRect l="-2308" t="-4167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3657B3BA-03E1-644B-8EBE-01D801B2519A}"/>
              </a:ext>
            </a:extLst>
          </p:cNvPr>
          <p:cNvSpPr txBox="1"/>
          <p:nvPr/>
        </p:nvSpPr>
        <p:spPr>
          <a:xfrm>
            <a:off x="2111837" y="4007050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One-side K-S test</a:t>
            </a: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8CDBB540-2737-4E45-9358-206714D6C557}"/>
              </a:ext>
            </a:extLst>
          </p:cNvPr>
          <p:cNvSpPr/>
          <p:nvPr/>
        </p:nvSpPr>
        <p:spPr>
          <a:xfrm>
            <a:off x="3371715" y="4655008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330F6F3B-534D-2440-B894-799B39AFBDF9}"/>
              </a:ext>
            </a:extLst>
          </p:cNvPr>
          <p:cNvSpPr/>
          <p:nvPr/>
        </p:nvSpPr>
        <p:spPr>
          <a:xfrm>
            <a:off x="4977318" y="3300677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A3273C-261E-6949-A981-B74660368671}"/>
              </a:ext>
            </a:extLst>
          </p:cNvPr>
          <p:cNvSpPr txBox="1"/>
          <p:nvPr/>
        </p:nvSpPr>
        <p:spPr>
          <a:xfrm>
            <a:off x="5200874" y="2881270"/>
            <a:ext cx="700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LMG (3%)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52E6C8-CC08-BA49-B29B-1FE7FD1201C6}"/>
              </a:ext>
            </a:extLst>
          </p:cNvPr>
          <p:cNvSpPr/>
          <p:nvPr/>
        </p:nvSpPr>
        <p:spPr>
          <a:xfrm>
            <a:off x="5232151" y="3323806"/>
            <a:ext cx="356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NAs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BFA9E57-FA67-9443-868E-7E9A1C1D2686}"/>
              </a:ext>
            </a:extLst>
          </p:cNvPr>
          <p:cNvSpPr/>
          <p:nvPr/>
        </p:nvSpPr>
        <p:spPr>
          <a:xfrm>
            <a:off x="3815942" y="4102087"/>
            <a:ext cx="1194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sz="1000" b="1" dirty="0"/>
              <a:t>Generate</a:t>
            </a:r>
            <a:r>
              <a:rPr lang="zh-Hans" altLang="en-US" sz="1000" b="1" dirty="0"/>
              <a:t> </a:t>
            </a:r>
            <a:r>
              <a:rPr lang="en-US" sz="1000" b="1" dirty="0"/>
              <a:t>report</a:t>
            </a: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46D8208F-4F30-4843-8F1E-5F5F044E92FE}"/>
              </a:ext>
            </a:extLst>
          </p:cNvPr>
          <p:cNvSpPr/>
          <p:nvPr/>
        </p:nvSpPr>
        <p:spPr>
          <a:xfrm>
            <a:off x="5266326" y="2457935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36B83B5-361B-5948-B106-3032C1E3F8B4}"/>
              </a:ext>
            </a:extLst>
          </p:cNvPr>
          <p:cNvSpPr txBox="1"/>
          <p:nvPr/>
        </p:nvSpPr>
        <p:spPr>
          <a:xfrm>
            <a:off x="366642" y="10547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ACFF8C-5247-F047-9324-FA8B76950BFD}"/>
              </a:ext>
            </a:extLst>
          </p:cNvPr>
          <p:cNvSpPr txBox="1"/>
          <p:nvPr/>
        </p:nvSpPr>
        <p:spPr>
          <a:xfrm>
            <a:off x="366642" y="160274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12DDA3F-0060-7C42-8FC7-C71D1A897496}"/>
              </a:ext>
            </a:extLst>
          </p:cNvPr>
          <p:cNvSpPr txBox="1"/>
          <p:nvPr/>
        </p:nvSpPr>
        <p:spPr>
          <a:xfrm>
            <a:off x="366642" y="376079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658D76-6E67-AA4A-B87B-36970D25B738}"/>
              </a:ext>
            </a:extLst>
          </p:cNvPr>
          <p:cNvSpPr txBox="1"/>
          <p:nvPr/>
        </p:nvSpPr>
        <p:spPr>
          <a:xfrm>
            <a:off x="5409686" y="2344719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000" b="1" dirty="0"/>
              <a:t>Get cells in </a:t>
            </a:r>
          </a:p>
          <a:p>
            <a:pPr algn="ctr"/>
            <a:r>
              <a:rPr lang="en-US" altLang="zh-Hans" sz="1000" b="1" dirty="0"/>
              <a:t>each group</a:t>
            </a:r>
            <a:endParaRPr lang="en-US" sz="1000" b="1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E54138A-3F80-4749-A853-3DF5B0EF7D59}"/>
              </a:ext>
            </a:extLst>
          </p:cNvPr>
          <p:cNvCxnSpPr/>
          <p:nvPr/>
        </p:nvCxnSpPr>
        <p:spPr>
          <a:xfrm>
            <a:off x="8055402" y="0"/>
            <a:ext cx="0" cy="6492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7D597-8983-BF44-BFFF-01473938B4FC}"/>
              </a:ext>
            </a:extLst>
          </p:cNvPr>
          <p:cNvGrpSpPr/>
          <p:nvPr/>
        </p:nvGrpSpPr>
        <p:grpSpPr>
          <a:xfrm>
            <a:off x="663193" y="1853986"/>
            <a:ext cx="1334911" cy="257922"/>
            <a:chOff x="652689" y="1761871"/>
            <a:chExt cx="1334911" cy="25792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D6C8F9C-C40B-9445-8793-3E065F46F5EF}"/>
                </a:ext>
              </a:extLst>
            </p:cNvPr>
            <p:cNvSpPr/>
            <p:nvPr/>
          </p:nvSpPr>
          <p:spPr>
            <a:xfrm>
              <a:off x="1132057" y="1827155"/>
              <a:ext cx="119586" cy="117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E8A4CCA-3C21-5940-9633-7FBF9D735F41}"/>
                </a:ext>
              </a:extLst>
            </p:cNvPr>
            <p:cNvSpPr/>
            <p:nvPr/>
          </p:nvSpPr>
          <p:spPr>
            <a:xfrm>
              <a:off x="1371241" y="1827155"/>
              <a:ext cx="119586" cy="117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245042-A771-C04E-85B8-FD478205B0E5}"/>
                </a:ext>
              </a:extLst>
            </p:cNvPr>
            <p:cNvCxnSpPr>
              <a:stCxn id="88" idx="6"/>
              <a:endCxn id="91" idx="2"/>
            </p:cNvCxnSpPr>
            <p:nvPr/>
          </p:nvCxnSpPr>
          <p:spPr>
            <a:xfrm>
              <a:off x="1251643" y="1885670"/>
              <a:ext cx="1195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B110016-3712-934E-9744-9321E79F45B1}"/>
                </a:ext>
              </a:extLst>
            </p:cNvPr>
            <p:cNvSpPr/>
            <p:nvPr/>
          </p:nvSpPr>
          <p:spPr>
            <a:xfrm>
              <a:off x="652689" y="1765877"/>
              <a:ext cx="5437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Hans" sz="1000" b="1" dirty="0"/>
                <a:t>Gene1</a:t>
              </a:r>
              <a:endParaRPr lang="en-US" sz="1000" b="1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9DE38A-3EE4-D349-9503-44B240F11E90}"/>
                </a:ext>
              </a:extLst>
            </p:cNvPr>
            <p:cNvSpPr/>
            <p:nvPr/>
          </p:nvSpPr>
          <p:spPr>
            <a:xfrm>
              <a:off x="1443861" y="1761871"/>
              <a:ext cx="5437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Hans" sz="1000" b="1" dirty="0"/>
                <a:t>Gene2</a:t>
              </a:r>
              <a:endParaRPr lang="en-US" sz="1000" b="1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B92B56-E51B-F343-8C1B-B0F4C9D3F3AB}"/>
              </a:ext>
            </a:extLst>
          </p:cNvPr>
          <p:cNvSpPr txBox="1"/>
          <p:nvPr/>
        </p:nvSpPr>
        <p:spPr>
          <a:xfrm>
            <a:off x="3658341" y="375979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</a:t>
            </a:r>
            <a:r>
              <a:rPr lang="en-US" dirty="0"/>
              <a:t>.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060B034E-C535-E545-8E41-0A17BEDE73A7}"/>
              </a:ext>
            </a:extLst>
          </p:cNvPr>
          <p:cNvSpPr/>
          <p:nvPr/>
        </p:nvSpPr>
        <p:spPr>
          <a:xfrm rot="5400000">
            <a:off x="6212063" y="3590327"/>
            <a:ext cx="148622" cy="1620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F9FCC7A-04F2-2347-885E-8EEB7AAA4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845" y="2363146"/>
            <a:ext cx="1285334" cy="12338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26752E-1538-6E4C-9A35-E57AC42C9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1417" y="2363146"/>
            <a:ext cx="1310335" cy="123387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2C61DAB-9E29-564C-BF0C-1EDC21BC98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478" y="2011124"/>
            <a:ext cx="1225145" cy="108604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5F34083-6D09-0B4B-9D2F-F2DC59C767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5864" y="3974751"/>
            <a:ext cx="1233881" cy="1186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2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A0BB057-6FF2-9247-9350-66F7515F77F8}"/>
              </a:ext>
            </a:extLst>
          </p:cNvPr>
          <p:cNvSpPr txBox="1"/>
          <p:nvPr/>
        </p:nvSpPr>
        <p:spPr>
          <a:xfrm>
            <a:off x="2547993" y="3409693"/>
            <a:ext cx="328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solidFill>
                  <a:srgbClr val="FF0000"/>
                </a:solidFill>
              </a:rPr>
              <a:t>TF.BRCA1.TG.EGFR.mode.R.TG.HI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85567B5-AACA-8F4C-85F0-F078A0D11D25}"/>
              </a:ext>
            </a:extLst>
          </p:cNvPr>
          <p:cNvGrpSpPr/>
          <p:nvPr/>
        </p:nvGrpSpPr>
        <p:grpSpPr>
          <a:xfrm>
            <a:off x="569667" y="221519"/>
            <a:ext cx="8394758" cy="2942659"/>
            <a:chOff x="569667" y="366428"/>
            <a:chExt cx="8394758" cy="29426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0DF871-5ED4-854D-97CD-5CDCCC06C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83" y="781486"/>
              <a:ext cx="2163164" cy="21261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4DB762-E7E1-A445-9E35-27794C5F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839" y="781486"/>
              <a:ext cx="2372019" cy="21261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65B88-66B7-934E-9E47-E571B60A5569}"/>
                </a:ext>
              </a:extLst>
            </p:cNvPr>
            <p:cNvSpPr txBox="1"/>
            <p:nvPr/>
          </p:nvSpPr>
          <p:spPr>
            <a:xfrm>
              <a:off x="569667" y="367293"/>
              <a:ext cx="1831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dirty="0"/>
                <a:t>EGFR.And.STAT3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CF2E4-05F5-6746-BE77-3D27166A45CA}"/>
                </a:ext>
              </a:extLst>
            </p:cNvPr>
            <p:cNvSpPr/>
            <p:nvPr/>
          </p:nvSpPr>
          <p:spPr>
            <a:xfrm>
              <a:off x="4356243" y="976050"/>
              <a:ext cx="780837" cy="8527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939BAC-F5D2-3949-9610-44D0F0FC0358}"/>
                </a:ext>
              </a:extLst>
            </p:cNvPr>
            <p:cNvSpPr/>
            <p:nvPr/>
          </p:nvSpPr>
          <p:spPr>
            <a:xfrm>
              <a:off x="3328826" y="1963550"/>
              <a:ext cx="780838" cy="59472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5D7475-2274-4D47-A036-3B32098D8FF2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>
              <a:off x="4484015" y="735760"/>
              <a:ext cx="262647" cy="2402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F2806-FBB2-A442-8725-48877AA6AC3D}"/>
                </a:ext>
              </a:extLst>
            </p:cNvPr>
            <p:cNvSpPr txBox="1"/>
            <p:nvPr/>
          </p:nvSpPr>
          <p:spPr>
            <a:xfrm>
              <a:off x="2840151" y="366428"/>
              <a:ext cx="328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b="1" dirty="0">
                  <a:solidFill>
                    <a:srgbClr val="FF0000"/>
                  </a:solidFill>
                </a:rPr>
                <a:t>TF.STAT3.TG.EGFR.mode.A.TG.HI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E0563-CACD-0643-A9DA-FEEEFBFD0D88}"/>
                </a:ext>
              </a:extLst>
            </p:cNvPr>
            <p:cNvSpPr txBox="1"/>
            <p:nvPr/>
          </p:nvSpPr>
          <p:spPr>
            <a:xfrm>
              <a:off x="2005522" y="2939755"/>
              <a:ext cx="3628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b="1" dirty="0">
                  <a:solidFill>
                    <a:srgbClr val="0070C0"/>
                  </a:solidFill>
                </a:rPr>
                <a:t>TF.STAT3.TG.EGFR.mode.A.TG.LW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2D2A13-2797-EB40-B401-39AEC70BEF7F}"/>
                </a:ext>
              </a:extLst>
            </p:cNvPr>
            <p:cNvCxnSpPr>
              <a:cxnSpLocks/>
              <a:stCxn id="21" idx="0"/>
              <a:endCxn id="8" idx="2"/>
            </p:cNvCxnSpPr>
            <p:nvPr/>
          </p:nvCxnSpPr>
          <p:spPr>
            <a:xfrm flipH="1" flipV="1">
              <a:off x="3719245" y="2558272"/>
              <a:ext cx="100320" cy="38148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94C0592-FD00-5B41-903C-17DDB45A73B4}"/>
                </a:ext>
              </a:extLst>
            </p:cNvPr>
            <p:cNvSpPr/>
            <p:nvPr/>
          </p:nvSpPr>
          <p:spPr>
            <a:xfrm>
              <a:off x="2840151" y="1402427"/>
              <a:ext cx="295765" cy="561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3B138B-2E26-A747-943B-7E06DA0E67ED}"/>
                </a:ext>
              </a:extLst>
            </p:cNvPr>
            <p:cNvSpPr/>
            <p:nvPr/>
          </p:nvSpPr>
          <p:spPr>
            <a:xfrm>
              <a:off x="4109665" y="2789354"/>
              <a:ext cx="462336" cy="126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201927-9544-7641-B420-4A8094D42F7E}"/>
                </a:ext>
              </a:extLst>
            </p:cNvPr>
            <p:cNvSpPr txBox="1"/>
            <p:nvPr/>
          </p:nvSpPr>
          <p:spPr>
            <a:xfrm rot="16200000">
              <a:off x="2589523" y="1531370"/>
              <a:ext cx="754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dirty="0"/>
                <a:t>STAT3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E71EE4-3BCE-1D4F-B177-53DB5C71E116}"/>
                </a:ext>
              </a:extLst>
            </p:cNvPr>
            <p:cNvSpPr txBox="1"/>
            <p:nvPr/>
          </p:nvSpPr>
          <p:spPr>
            <a:xfrm>
              <a:off x="4109664" y="2647357"/>
              <a:ext cx="101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dirty="0"/>
                <a:t>EGFR</a:t>
              </a:r>
              <a:endParaRPr lang="en-US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7A32E1-8606-EE4F-954A-F8F2B4B6F722}"/>
                </a:ext>
              </a:extLst>
            </p:cNvPr>
            <p:cNvCxnSpPr>
              <a:cxnSpLocks/>
            </p:cNvCxnSpPr>
            <p:nvPr/>
          </p:nvCxnSpPr>
          <p:spPr>
            <a:xfrm>
              <a:off x="5835721" y="688122"/>
              <a:ext cx="240787" cy="2161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6EDD10-BD6E-814A-A627-32450AD5411E}"/>
                </a:ext>
              </a:extLst>
            </p:cNvPr>
            <p:cNvSpPr txBox="1"/>
            <p:nvPr/>
          </p:nvSpPr>
          <p:spPr>
            <a:xfrm>
              <a:off x="6127879" y="945294"/>
              <a:ext cx="2836546" cy="17670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Hans" b="1" dirty="0"/>
                <a:t>Meaning</a:t>
              </a:r>
              <a:r>
                <a:rPr lang="en-US" altLang="zh-Hans" dirty="0"/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Transcription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Factor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(TF):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STAT3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Target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Gene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(TG):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EGFR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Regulation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Mode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(mode):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Activation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Target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Gene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Expression: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High</a:t>
              </a:r>
              <a:endParaRPr lang="en-US" sz="1400" u="sng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9D32A67-6283-034A-923C-5A75C3D74DED}"/>
              </a:ext>
            </a:extLst>
          </p:cNvPr>
          <p:cNvGrpSpPr/>
          <p:nvPr/>
        </p:nvGrpSpPr>
        <p:grpSpPr>
          <a:xfrm>
            <a:off x="569667" y="3620024"/>
            <a:ext cx="8457660" cy="3024292"/>
            <a:chOff x="569667" y="3521940"/>
            <a:chExt cx="8457660" cy="30242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1EC776-07B3-9949-A561-DB4DEB87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667" y="3969570"/>
              <a:ext cx="2353987" cy="23237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B72C62-A83C-6D43-AA27-0CD6DFB71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3654" y="3895512"/>
              <a:ext cx="2372020" cy="23237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335DBC-5239-D94D-B6E3-20C549256F64}"/>
                </a:ext>
              </a:extLst>
            </p:cNvPr>
            <p:cNvSpPr txBox="1"/>
            <p:nvPr/>
          </p:nvSpPr>
          <p:spPr>
            <a:xfrm>
              <a:off x="569667" y="3521940"/>
              <a:ext cx="178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BRCA1.And.EGFR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10C55C-D88D-7647-83DA-222A25B607C6}"/>
                </a:ext>
              </a:extLst>
            </p:cNvPr>
            <p:cNvSpPr/>
            <p:nvPr/>
          </p:nvSpPr>
          <p:spPr>
            <a:xfrm>
              <a:off x="3135916" y="3920271"/>
              <a:ext cx="422954" cy="7394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4CAF7-72E7-3D4F-BED3-C7DE352C32C7}"/>
                </a:ext>
              </a:extLst>
            </p:cNvPr>
            <p:cNvSpPr/>
            <p:nvPr/>
          </p:nvSpPr>
          <p:spPr>
            <a:xfrm>
              <a:off x="3579202" y="4931599"/>
              <a:ext cx="1557877" cy="72486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E9436B-55BE-E141-813A-EA19A6ACD0D8}"/>
                </a:ext>
              </a:extLst>
            </p:cNvPr>
            <p:cNvCxnSpPr>
              <a:cxnSpLocks/>
              <a:stCxn id="35" idx="2"/>
              <a:endCxn id="15" idx="3"/>
            </p:cNvCxnSpPr>
            <p:nvPr/>
          </p:nvCxnSpPr>
          <p:spPr>
            <a:xfrm flipH="1">
              <a:off x="3558870" y="3779025"/>
              <a:ext cx="632987" cy="5109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233679-49B5-6C4C-959A-BEDB47E15AE3}"/>
                </a:ext>
              </a:extLst>
            </p:cNvPr>
            <p:cNvSpPr txBox="1"/>
            <p:nvPr/>
          </p:nvSpPr>
          <p:spPr>
            <a:xfrm>
              <a:off x="2056419" y="6176900"/>
              <a:ext cx="3628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b="1" dirty="0">
                  <a:solidFill>
                    <a:srgbClr val="0070C0"/>
                  </a:solidFill>
                </a:rPr>
                <a:t>TF.BRCA1.TG.EGFR.mode.R.TG.LW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6DF5426-8FC5-5141-AE3E-39E53E94E930}"/>
                </a:ext>
              </a:extLst>
            </p:cNvPr>
            <p:cNvCxnSpPr>
              <a:cxnSpLocks/>
              <a:stCxn id="43" idx="0"/>
              <a:endCxn id="16" idx="2"/>
            </p:cNvCxnSpPr>
            <p:nvPr/>
          </p:nvCxnSpPr>
          <p:spPr>
            <a:xfrm flipV="1">
              <a:off x="3870462" y="5656467"/>
              <a:ext cx="487679" cy="52043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8FA12A-0B2C-074A-9FF7-D63EE177206D}"/>
                </a:ext>
              </a:extLst>
            </p:cNvPr>
            <p:cNvSpPr/>
            <p:nvPr/>
          </p:nvSpPr>
          <p:spPr>
            <a:xfrm>
              <a:off x="4062776" y="6106420"/>
              <a:ext cx="345751" cy="112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C22697-ABBB-CB4A-9F18-DAE5AD55D827}"/>
                </a:ext>
              </a:extLst>
            </p:cNvPr>
            <p:cNvSpPr/>
            <p:nvPr/>
          </p:nvSpPr>
          <p:spPr>
            <a:xfrm>
              <a:off x="2752517" y="4670747"/>
              <a:ext cx="295765" cy="561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3A3E94-4427-864F-8FF9-E4F27C09544F}"/>
                </a:ext>
              </a:extLst>
            </p:cNvPr>
            <p:cNvSpPr txBox="1"/>
            <p:nvPr/>
          </p:nvSpPr>
          <p:spPr>
            <a:xfrm rot="16200000">
              <a:off x="2493803" y="4708349"/>
              <a:ext cx="754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dirty="0"/>
                <a:t>EGFR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AFB817-682E-954B-A7F7-65557295D344}"/>
                </a:ext>
              </a:extLst>
            </p:cNvPr>
            <p:cNvSpPr txBox="1"/>
            <p:nvPr/>
          </p:nvSpPr>
          <p:spPr>
            <a:xfrm>
              <a:off x="4062776" y="5956994"/>
              <a:ext cx="101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" dirty="0"/>
                <a:t>BRCA1</a:t>
              </a:r>
              <a:endParaRPr lang="en-US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DE68CD7-AA3A-BD42-ADE7-BF161F8E6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3858" y="5767931"/>
              <a:ext cx="702650" cy="5583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AD9CDE1-29DA-A84D-AE0D-21E44D43D244}"/>
                </a:ext>
              </a:extLst>
            </p:cNvPr>
            <p:cNvSpPr txBox="1"/>
            <p:nvPr/>
          </p:nvSpPr>
          <p:spPr>
            <a:xfrm>
              <a:off x="6127879" y="3958614"/>
              <a:ext cx="2899448" cy="17670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Hans" b="1" dirty="0"/>
                <a:t>Meaning</a:t>
              </a:r>
              <a:r>
                <a:rPr lang="en-US" altLang="zh-Hans" dirty="0"/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Transcription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Factor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(TF):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BRCA1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Target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Gene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(TG):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EGFR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Regulation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Mode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(mode):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Repression</a:t>
              </a:r>
            </a:p>
            <a:p>
              <a:pPr>
                <a:lnSpc>
                  <a:spcPct val="150000"/>
                </a:lnSpc>
              </a:pPr>
              <a:r>
                <a:rPr lang="en-US" altLang="zh-Hans" sz="1400" dirty="0"/>
                <a:t>Target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Gene</a:t>
              </a:r>
              <a:r>
                <a:rPr lang="zh-Hans" altLang="en-US" sz="1400" dirty="0"/>
                <a:t> </a:t>
              </a:r>
              <a:r>
                <a:rPr lang="en-US" altLang="zh-Hans" sz="1400" dirty="0"/>
                <a:t>Expression:</a:t>
              </a:r>
              <a:r>
                <a:rPr lang="zh-Hans" altLang="en-US" sz="1400" dirty="0"/>
                <a:t> </a:t>
              </a:r>
              <a:r>
                <a:rPr lang="en-US" altLang="zh-Hans" sz="1400" u="sng" dirty="0"/>
                <a:t>Low</a:t>
              </a:r>
              <a:endParaRPr lang="en-US" sz="14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2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06EB7D-8550-3D42-AD19-1EA0F0D6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" y="935501"/>
            <a:ext cx="5007906" cy="465920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ABF170E-D6B1-974D-B3A3-0DD60D80F7ED}"/>
              </a:ext>
            </a:extLst>
          </p:cNvPr>
          <p:cNvGrpSpPr/>
          <p:nvPr/>
        </p:nvGrpSpPr>
        <p:grpSpPr>
          <a:xfrm>
            <a:off x="5631386" y="740379"/>
            <a:ext cx="6246890" cy="4637287"/>
            <a:chOff x="5631386" y="740379"/>
            <a:chExt cx="6246890" cy="46372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3C86B2-1739-D947-A96B-99C3C8A88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83" y="1201487"/>
              <a:ext cx="5012078" cy="40962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8996D9-8134-D64F-8C44-49EFFD8F4771}"/>
                </a:ext>
              </a:extLst>
            </p:cNvPr>
            <p:cNvSpPr txBox="1"/>
            <p:nvPr/>
          </p:nvSpPr>
          <p:spPr>
            <a:xfrm>
              <a:off x="6143946" y="11090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50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B90FFF-7FB9-FB41-A293-6CC15964AB37}"/>
                </a:ext>
              </a:extLst>
            </p:cNvPr>
            <p:cNvSpPr txBox="1"/>
            <p:nvPr/>
          </p:nvSpPr>
          <p:spPr>
            <a:xfrm>
              <a:off x="6185042" y="2062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0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6B8B17-79BB-4F4D-845B-1063A912D8E8}"/>
                </a:ext>
              </a:extLst>
            </p:cNvPr>
            <p:cNvSpPr txBox="1"/>
            <p:nvPr/>
          </p:nvSpPr>
          <p:spPr>
            <a:xfrm>
              <a:off x="6133672" y="301873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50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5FCFFA-096E-564B-B6A9-1B0967637DD6}"/>
                </a:ext>
              </a:extLst>
            </p:cNvPr>
            <p:cNvSpPr txBox="1"/>
            <p:nvPr/>
          </p:nvSpPr>
          <p:spPr>
            <a:xfrm>
              <a:off x="6051601" y="402388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100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2032D-87DE-A444-A3FE-B52200DF9812}"/>
                </a:ext>
              </a:extLst>
            </p:cNvPr>
            <p:cNvSpPr txBox="1"/>
            <p:nvPr/>
          </p:nvSpPr>
          <p:spPr>
            <a:xfrm>
              <a:off x="6051601" y="500833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150</a:t>
              </a:r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07C20C2-A270-1F4B-90E5-22D4D540156D}"/>
                </a:ext>
              </a:extLst>
            </p:cNvPr>
            <p:cNvGrpSpPr/>
            <p:nvPr/>
          </p:nvGrpSpPr>
          <p:grpSpPr>
            <a:xfrm>
              <a:off x="5704278" y="740379"/>
              <a:ext cx="6173998" cy="369332"/>
              <a:chOff x="5704278" y="651599"/>
              <a:chExt cx="6173998" cy="36933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B4541-3D7B-234D-9B8A-21A3CBC39797}"/>
                  </a:ext>
                </a:extLst>
              </p:cNvPr>
              <p:cNvSpPr txBox="1"/>
              <p:nvPr/>
            </p:nvSpPr>
            <p:spPr>
              <a:xfrm>
                <a:off x="6587325" y="651599"/>
                <a:ext cx="5290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Hans" dirty="0"/>
                  <a:t>0</a:t>
                </a:r>
                <a:r>
                  <a:rPr lang="zh-Hans" altLang="en-US" dirty="0"/>
                  <a:t>     </a:t>
                </a:r>
                <a:r>
                  <a:rPr lang="zh-Hans" altLang="en-US" b="1" dirty="0"/>
                  <a:t> </a:t>
                </a:r>
                <a:r>
                  <a:rPr lang="en-US" altLang="zh-Hans" b="1" dirty="0">
                    <a:solidFill>
                      <a:srgbClr val="FF0000"/>
                    </a:solidFill>
                  </a:rPr>
                  <a:t>1</a:t>
                </a:r>
                <a:r>
                  <a:rPr lang="zh-Han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zh-Hans" altLang="en-US" b="1" dirty="0"/>
                  <a:t>    </a:t>
                </a:r>
                <a:r>
                  <a:rPr lang="en-US" altLang="zh-Hans" dirty="0"/>
                  <a:t>2</a:t>
                </a:r>
                <a:r>
                  <a:rPr lang="zh-Hans" altLang="en-US" dirty="0"/>
                  <a:t>     </a:t>
                </a:r>
                <a:r>
                  <a:rPr lang="en-US" altLang="zh-Hans" b="1" dirty="0">
                    <a:solidFill>
                      <a:srgbClr val="FF0000"/>
                    </a:solidFill>
                  </a:rPr>
                  <a:t>3</a:t>
                </a:r>
                <a:r>
                  <a:rPr lang="zh-Hans" altLang="en-US" b="1" dirty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Hans" b="1" dirty="0">
                    <a:solidFill>
                      <a:srgbClr val="FF0000"/>
                    </a:solidFill>
                  </a:rPr>
                  <a:t>4</a:t>
                </a:r>
                <a:r>
                  <a:rPr lang="zh-Hans" altLang="en-US" dirty="0"/>
                  <a:t>     </a:t>
                </a:r>
                <a:r>
                  <a:rPr lang="en-US" altLang="zh-Hans" dirty="0"/>
                  <a:t>5</a:t>
                </a:r>
                <a:r>
                  <a:rPr lang="zh-Hans" altLang="en-US" dirty="0"/>
                  <a:t>     </a:t>
                </a:r>
                <a:r>
                  <a:rPr lang="en-US" altLang="zh-Hans" dirty="0"/>
                  <a:t>6</a:t>
                </a:r>
                <a:r>
                  <a:rPr lang="zh-Hans" altLang="en-US" dirty="0"/>
                  <a:t>     </a:t>
                </a:r>
                <a:r>
                  <a:rPr lang="en-US" altLang="zh-Hans" dirty="0"/>
                  <a:t>7</a:t>
                </a:r>
                <a:r>
                  <a:rPr lang="zh-Hans" altLang="en-US" dirty="0"/>
                  <a:t>     </a:t>
                </a:r>
                <a:r>
                  <a:rPr lang="en-US" altLang="zh-Hans" dirty="0"/>
                  <a:t>8</a:t>
                </a:r>
                <a:r>
                  <a:rPr lang="zh-Hans" altLang="en-US" dirty="0"/>
                  <a:t>     </a:t>
                </a:r>
                <a:r>
                  <a:rPr lang="en-US" altLang="zh-Hans" dirty="0"/>
                  <a:t>9</a:t>
                </a:r>
                <a:r>
                  <a:rPr lang="zh-Hans" altLang="en-US" dirty="0"/>
                  <a:t>    </a:t>
                </a:r>
                <a:r>
                  <a:rPr lang="en-US" altLang="zh-Hans" dirty="0"/>
                  <a:t>10</a:t>
                </a:r>
                <a:r>
                  <a:rPr lang="zh-Hans" altLang="en-US" dirty="0"/>
                  <a:t>   </a:t>
                </a:r>
                <a:r>
                  <a:rPr lang="en-US" altLang="zh-Hans" dirty="0"/>
                  <a:t>11</a:t>
                </a:r>
                <a:r>
                  <a:rPr lang="zh-Hans" altLang="en-US" dirty="0"/>
                  <a:t>  </a:t>
                </a:r>
                <a:r>
                  <a:rPr lang="en-US" altLang="zh-Hans" dirty="0"/>
                  <a:t>12</a:t>
                </a:r>
                <a:r>
                  <a:rPr lang="zh-Hans" altLang="en-US" dirty="0"/>
                  <a:t>     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11BD4D-3EA9-F74A-B76C-DC26BA4A34A5}"/>
                  </a:ext>
                </a:extLst>
              </p:cNvPr>
              <p:cNvSpPr txBox="1"/>
              <p:nvPr/>
            </p:nvSpPr>
            <p:spPr>
              <a:xfrm>
                <a:off x="5704278" y="651599"/>
                <a:ext cx="902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s" dirty="0"/>
                  <a:t>Cluster:</a:t>
                </a:r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1E98E2-3228-4842-BDD6-8DE8F2FB1147}"/>
                </a:ext>
              </a:extLst>
            </p:cNvPr>
            <p:cNvSpPr/>
            <p:nvPr/>
          </p:nvSpPr>
          <p:spPr>
            <a:xfrm rot="1290536">
              <a:off x="6717465" y="1250300"/>
              <a:ext cx="1900359" cy="9644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0417DC-468A-DD4E-BF3C-ABC11514437D}"/>
                </a:ext>
              </a:extLst>
            </p:cNvPr>
            <p:cNvSpPr txBox="1"/>
            <p:nvPr/>
          </p:nvSpPr>
          <p:spPr>
            <a:xfrm rot="16200000">
              <a:off x="5120349" y="2591249"/>
              <a:ext cx="1422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2000" b="1" dirty="0"/>
                <a:t>-log(FDR,</a:t>
              </a:r>
              <a:r>
                <a:rPr lang="zh-Hans" altLang="en-US" sz="2000" b="1" dirty="0"/>
                <a:t> </a:t>
              </a:r>
              <a:r>
                <a:rPr lang="en-US" altLang="zh-Hans" sz="2000" b="1" dirty="0"/>
                <a:t>2)</a:t>
              </a:r>
              <a:endParaRPr lang="en-US" sz="20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13FBA6-050D-6441-A857-C50C45866589}"/>
                </a:ext>
              </a:extLst>
            </p:cNvPr>
            <p:cNvSpPr txBox="1"/>
            <p:nvPr/>
          </p:nvSpPr>
          <p:spPr>
            <a:xfrm>
              <a:off x="8790277" y="1293686"/>
              <a:ext cx="213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High</a:t>
              </a:r>
              <a:r>
                <a:rPr lang="zh-Hans" altLang="en-US" dirty="0"/>
                <a:t> </a:t>
              </a:r>
              <a:r>
                <a:rPr lang="en-US" altLang="zh-Hans" dirty="0"/>
                <a:t>Stemness</a:t>
              </a:r>
              <a:r>
                <a:rPr lang="zh-Hans" altLang="en-US" dirty="0"/>
                <a:t> </a:t>
              </a:r>
              <a:r>
                <a:rPr lang="en-US" altLang="zh-Hans" dirty="0"/>
                <a:t>Score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1246A-4521-E748-BE21-0A5CD1C0EEFF}"/>
                </a:ext>
              </a:extLst>
            </p:cNvPr>
            <p:cNvSpPr txBox="1"/>
            <p:nvPr/>
          </p:nvSpPr>
          <p:spPr>
            <a:xfrm>
              <a:off x="7089918" y="3295732"/>
              <a:ext cx="208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Low</a:t>
              </a:r>
              <a:r>
                <a:rPr lang="zh-Hans" altLang="en-US" dirty="0"/>
                <a:t> </a:t>
              </a:r>
              <a:r>
                <a:rPr lang="en-US" altLang="zh-Hans" dirty="0"/>
                <a:t>Stemness</a:t>
              </a:r>
              <a:r>
                <a:rPr lang="zh-Hans" altLang="en-US" dirty="0"/>
                <a:t> </a:t>
              </a:r>
              <a:r>
                <a:rPr lang="en-US" altLang="zh-Hans" dirty="0"/>
                <a:t>Score</a:t>
              </a: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219867-DF03-084C-8B33-3BE266A026C2}"/>
              </a:ext>
            </a:extLst>
          </p:cNvPr>
          <p:cNvSpPr txBox="1"/>
          <p:nvPr/>
        </p:nvSpPr>
        <p:spPr>
          <a:xfrm>
            <a:off x="44388" y="275208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dirty="0"/>
              <a:t>a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732C2-1461-6342-9C0E-E8D33F6877D1}"/>
              </a:ext>
            </a:extLst>
          </p:cNvPr>
          <p:cNvSpPr txBox="1"/>
          <p:nvPr/>
        </p:nvSpPr>
        <p:spPr>
          <a:xfrm>
            <a:off x="5208999" y="275208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dirty="0"/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387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3940CFB-BFDB-9C4D-91D1-E7C58EAEAE66}"/>
              </a:ext>
            </a:extLst>
          </p:cNvPr>
          <p:cNvGrpSpPr/>
          <p:nvPr/>
        </p:nvGrpSpPr>
        <p:grpSpPr>
          <a:xfrm>
            <a:off x="172769" y="1000767"/>
            <a:ext cx="3596021" cy="4212504"/>
            <a:chOff x="478830" y="554803"/>
            <a:chExt cx="3596021" cy="42125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6390A4-CA44-B64E-A75C-5533F7D4B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30" y="554803"/>
              <a:ext cx="3542754" cy="39448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6F9198-F852-1841-BB7C-8CF17676CA04}"/>
                </a:ext>
              </a:extLst>
            </p:cNvPr>
            <p:cNvSpPr/>
            <p:nvPr/>
          </p:nvSpPr>
          <p:spPr>
            <a:xfrm>
              <a:off x="479394" y="4437548"/>
              <a:ext cx="3595457" cy="32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BB0A37-2FFB-C74F-85EA-6F13997E7C29}"/>
                </a:ext>
              </a:extLst>
            </p:cNvPr>
            <p:cNvSpPr/>
            <p:nvPr/>
          </p:nvSpPr>
          <p:spPr>
            <a:xfrm>
              <a:off x="1198485" y="621438"/>
              <a:ext cx="399496" cy="3107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6ADE9E-DBB6-544D-A36D-9EE856BDFE27}"/>
                </a:ext>
              </a:extLst>
            </p:cNvPr>
            <p:cNvSpPr/>
            <p:nvPr/>
          </p:nvSpPr>
          <p:spPr>
            <a:xfrm>
              <a:off x="1913227" y="1244354"/>
              <a:ext cx="368334" cy="3358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76524-852C-8C4C-86B5-70092EEFEE6C}"/>
                </a:ext>
              </a:extLst>
            </p:cNvPr>
            <p:cNvSpPr/>
            <p:nvPr/>
          </p:nvSpPr>
          <p:spPr>
            <a:xfrm>
              <a:off x="2297579" y="1580226"/>
              <a:ext cx="294701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AC3DB8-0657-6146-9064-EC9DE5DBA168}"/>
                </a:ext>
              </a:extLst>
            </p:cNvPr>
            <p:cNvSpPr txBox="1"/>
            <p:nvPr/>
          </p:nvSpPr>
          <p:spPr>
            <a:xfrm>
              <a:off x="1230019" y="586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1</a:t>
              </a: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E0AA41-24D2-424E-BB10-39706123D7E9}"/>
                </a:ext>
              </a:extLst>
            </p:cNvPr>
            <p:cNvSpPr txBox="1"/>
            <p:nvPr/>
          </p:nvSpPr>
          <p:spPr>
            <a:xfrm>
              <a:off x="1961041" y="12108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3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90BD05-5541-FD41-AD73-F455110AA5E2}"/>
                </a:ext>
              </a:extLst>
            </p:cNvPr>
            <p:cNvSpPr txBox="1"/>
            <p:nvPr/>
          </p:nvSpPr>
          <p:spPr>
            <a:xfrm>
              <a:off x="2282315" y="15597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4</a:t>
              </a:r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F9BF3E-D209-434A-A7B5-C47CC10935A2}"/>
              </a:ext>
            </a:extLst>
          </p:cNvPr>
          <p:cNvGrpSpPr/>
          <p:nvPr/>
        </p:nvGrpSpPr>
        <p:grpSpPr>
          <a:xfrm>
            <a:off x="4081425" y="523782"/>
            <a:ext cx="2655037" cy="5712126"/>
            <a:chOff x="3959441" y="88777"/>
            <a:chExt cx="2655037" cy="515788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B1A940D-763B-6D45-98CB-8E722308E988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41" y="1744463"/>
              <a:ext cx="2637281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A65ABF-2655-DD43-A6DF-1F18BAE6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959441" y="3530354"/>
              <a:ext cx="2655037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58DE051-8157-474F-AF93-354642B0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198" y="1814046"/>
              <a:ext cx="1885627" cy="164672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EBDF224-277C-8144-9376-39C0B1EE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224" y="3575336"/>
              <a:ext cx="2020940" cy="167132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B332B2B-7A8C-2140-9817-5F761154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4198" y="88777"/>
              <a:ext cx="2055460" cy="158610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AF8143-FA87-1249-9B59-C05C68F93C4E}"/>
                </a:ext>
              </a:extLst>
            </p:cNvPr>
            <p:cNvSpPr txBox="1"/>
            <p:nvPr/>
          </p:nvSpPr>
          <p:spPr>
            <a:xfrm>
              <a:off x="4021356" y="5941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1</a:t>
              </a:r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299BE7-CD43-7447-9E65-217D29E31A61}"/>
                </a:ext>
              </a:extLst>
            </p:cNvPr>
            <p:cNvSpPr txBox="1"/>
            <p:nvPr/>
          </p:nvSpPr>
          <p:spPr>
            <a:xfrm>
              <a:off x="4021356" y="23800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3</a:t>
              </a:r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C204AFF-EBD3-4A49-9BE3-58EF80A0D218}"/>
                </a:ext>
              </a:extLst>
            </p:cNvPr>
            <p:cNvSpPr txBox="1"/>
            <p:nvPr/>
          </p:nvSpPr>
          <p:spPr>
            <a:xfrm>
              <a:off x="4021356" y="42528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dirty="0"/>
                <a:t>4</a:t>
              </a:r>
              <a:endParaRPr lang="en-US" dirty="0"/>
            </a:p>
          </p:txBody>
        </p: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69F7A616-AC7A-5E45-9CCA-44D7FEDC30E8}"/>
              </a:ext>
            </a:extLst>
          </p:cNvPr>
          <p:cNvSpPr/>
          <p:nvPr/>
        </p:nvSpPr>
        <p:spPr>
          <a:xfrm>
            <a:off x="7066625" y="1067402"/>
            <a:ext cx="275208" cy="31071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7E13BA76-83CE-C149-B6BC-48046CCE7553}"/>
              </a:ext>
            </a:extLst>
          </p:cNvPr>
          <p:cNvSpPr/>
          <p:nvPr/>
        </p:nvSpPr>
        <p:spPr>
          <a:xfrm>
            <a:off x="7066625" y="3081944"/>
            <a:ext cx="275208" cy="31071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145FE3B7-089A-A34A-8B5B-4372C943DCE6}"/>
              </a:ext>
            </a:extLst>
          </p:cNvPr>
          <p:cNvSpPr/>
          <p:nvPr/>
        </p:nvSpPr>
        <p:spPr>
          <a:xfrm>
            <a:off x="7066625" y="5152580"/>
            <a:ext cx="275208" cy="31071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63A83AC-0102-C34E-BA79-CEEC15C39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034" y="245319"/>
            <a:ext cx="1801153" cy="167630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77B276E-9912-644B-B0E9-610BE8EFB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013" y="2275225"/>
            <a:ext cx="1821173" cy="178565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69D3D2B-36D0-BF49-988C-FDBEC5709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034" y="4621078"/>
            <a:ext cx="1764737" cy="16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9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E5E53-9055-6644-916A-D18DD084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9" y="617094"/>
            <a:ext cx="2163164" cy="2126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11805-FA60-8A4D-B4DB-E2E2F6B2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35" y="617094"/>
            <a:ext cx="2372019" cy="2126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D2B57-A7A2-884E-B4DF-97CACF6FC4AF}"/>
              </a:ext>
            </a:extLst>
          </p:cNvPr>
          <p:cNvSpPr txBox="1"/>
          <p:nvPr/>
        </p:nvSpPr>
        <p:spPr>
          <a:xfrm>
            <a:off x="2360777" y="143841"/>
            <a:ext cx="18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STAT3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Activation</a:t>
            </a:r>
            <a:r>
              <a:rPr lang="en-US" altLang="zh-Hans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BB83E-2833-9646-91AF-DCC814A9359F}"/>
              </a:ext>
            </a:extLst>
          </p:cNvPr>
          <p:cNvSpPr/>
          <p:nvPr/>
        </p:nvSpPr>
        <p:spPr>
          <a:xfrm>
            <a:off x="4078839" y="811658"/>
            <a:ext cx="780837" cy="85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BFC7A-AEDB-AC40-AF42-66A414D3D90C}"/>
              </a:ext>
            </a:extLst>
          </p:cNvPr>
          <p:cNvSpPr/>
          <p:nvPr/>
        </p:nvSpPr>
        <p:spPr>
          <a:xfrm>
            <a:off x="4078838" y="1768335"/>
            <a:ext cx="780838" cy="5947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31830E-3C51-FD4E-951E-1F9DCEF03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236" y="617094"/>
            <a:ext cx="2187393" cy="2126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9AD787-C32C-2245-8AA5-DA75218DA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921" y="617094"/>
            <a:ext cx="2283574" cy="21276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1FF31-94BD-1B40-A2F2-746CB3902134}"/>
              </a:ext>
            </a:extLst>
          </p:cNvPr>
          <p:cNvSpPr txBox="1"/>
          <p:nvPr/>
        </p:nvSpPr>
        <p:spPr>
          <a:xfrm>
            <a:off x="7824916" y="143841"/>
            <a:ext cx="17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TP53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Activation</a:t>
            </a:r>
            <a:r>
              <a:rPr lang="en-US" altLang="zh-Hans" dirty="0"/>
              <a:t>)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8EC411-03EB-9041-A417-F8792759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47" y="3768832"/>
            <a:ext cx="2353987" cy="2323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6B8CE4-3B1B-C34B-AD5B-9240F5336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434" y="3694774"/>
            <a:ext cx="2372020" cy="2323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77CE5A-AC79-1B41-A7F4-62426C4ABF47}"/>
              </a:ext>
            </a:extLst>
          </p:cNvPr>
          <p:cNvSpPr txBox="1"/>
          <p:nvPr/>
        </p:nvSpPr>
        <p:spPr>
          <a:xfrm>
            <a:off x="2360776" y="3251384"/>
            <a:ext cx="20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BRCA1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dirty="0"/>
              <a:t>Repression</a:t>
            </a:r>
            <a:r>
              <a:rPr lang="en-US" altLang="zh-Hans" dirty="0"/>
              <a:t>)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C80E7-E82F-0349-9F23-1078C72A92A4}"/>
              </a:ext>
            </a:extLst>
          </p:cNvPr>
          <p:cNvSpPr/>
          <p:nvPr/>
        </p:nvSpPr>
        <p:spPr>
          <a:xfrm>
            <a:off x="9769008" y="1768335"/>
            <a:ext cx="780838" cy="5947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FD9881-8F61-954C-8EDE-BCC7284CA18D}"/>
              </a:ext>
            </a:extLst>
          </p:cNvPr>
          <p:cNvSpPr/>
          <p:nvPr/>
        </p:nvSpPr>
        <p:spPr>
          <a:xfrm>
            <a:off x="9769009" y="766337"/>
            <a:ext cx="780837" cy="85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1D9782-B486-A148-9A52-730461D7C4A6}"/>
              </a:ext>
            </a:extLst>
          </p:cNvPr>
          <p:cNvSpPr/>
          <p:nvPr/>
        </p:nvSpPr>
        <p:spPr>
          <a:xfrm>
            <a:off x="2936696" y="3719533"/>
            <a:ext cx="422954" cy="739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058F7-D63C-2648-9A1E-E45B47640369}"/>
              </a:ext>
            </a:extLst>
          </p:cNvPr>
          <p:cNvSpPr/>
          <p:nvPr/>
        </p:nvSpPr>
        <p:spPr>
          <a:xfrm>
            <a:off x="3511078" y="3985840"/>
            <a:ext cx="1060921" cy="72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B33F12-3173-9A47-99F7-3FFBA288A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0664" y="3620716"/>
            <a:ext cx="2445049" cy="24718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879CF8-EA7F-9847-B48C-DD125A19E3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921" y="3620716"/>
            <a:ext cx="2283574" cy="23978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836B1B-A393-CF4F-9368-5BECBCF51E95}"/>
              </a:ext>
            </a:extLst>
          </p:cNvPr>
          <p:cNvSpPr/>
          <p:nvPr/>
        </p:nvSpPr>
        <p:spPr>
          <a:xfrm>
            <a:off x="9849488" y="4931596"/>
            <a:ext cx="700357" cy="66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2B692E-6154-3D46-86E0-0B6E3E1C75EB}"/>
              </a:ext>
            </a:extLst>
          </p:cNvPr>
          <p:cNvSpPr/>
          <p:nvPr/>
        </p:nvSpPr>
        <p:spPr>
          <a:xfrm>
            <a:off x="9769009" y="3985840"/>
            <a:ext cx="659262" cy="72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1AE5D2-D55F-8343-8F69-0A4D7F4AB380}"/>
              </a:ext>
            </a:extLst>
          </p:cNvPr>
          <p:cNvSpPr txBox="1"/>
          <p:nvPr/>
        </p:nvSpPr>
        <p:spPr>
          <a:xfrm>
            <a:off x="7746592" y="3167478"/>
            <a:ext cx="196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KLF10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dirty="0"/>
              <a:t>Repression</a:t>
            </a:r>
            <a:r>
              <a:rPr lang="en-US" altLang="zh-Hans" dirty="0"/>
              <a:t>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F513A4-0605-2247-ACAB-788AF62E677F}"/>
              </a:ext>
            </a:extLst>
          </p:cNvPr>
          <p:cNvSpPr/>
          <p:nvPr/>
        </p:nvSpPr>
        <p:spPr>
          <a:xfrm>
            <a:off x="6281655" y="6421347"/>
            <a:ext cx="203482" cy="2004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569443-FF15-6246-BB85-5E2970BD5B82}"/>
              </a:ext>
            </a:extLst>
          </p:cNvPr>
          <p:cNvSpPr/>
          <p:nvPr/>
        </p:nvSpPr>
        <p:spPr>
          <a:xfrm>
            <a:off x="1974640" y="6421347"/>
            <a:ext cx="203482" cy="200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1659EE-D488-074F-B39A-44B13122F014}"/>
              </a:ext>
            </a:extLst>
          </p:cNvPr>
          <p:cNvSpPr txBox="1"/>
          <p:nvPr/>
        </p:nvSpPr>
        <p:spPr>
          <a:xfrm>
            <a:off x="2254189" y="6325830"/>
            <a:ext cx="357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same</a:t>
            </a:r>
            <a:r>
              <a:rPr lang="zh-Hans" altLang="en-US" dirty="0"/>
              <a:t> </a:t>
            </a:r>
            <a:r>
              <a:rPr lang="en-US" altLang="zh-Hans" dirty="0"/>
              <a:t>mode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previous</a:t>
            </a:r>
            <a:r>
              <a:rPr lang="zh-Hans" altLang="en-US" dirty="0"/>
              <a:t> </a:t>
            </a:r>
            <a:r>
              <a:rPr lang="en-US" altLang="zh-Hans" dirty="0"/>
              <a:t>study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A31C1C-89EE-F24E-8CD1-418D4CA1A2F1}"/>
              </a:ext>
            </a:extLst>
          </p:cNvPr>
          <p:cNvSpPr txBox="1"/>
          <p:nvPr/>
        </p:nvSpPr>
        <p:spPr>
          <a:xfrm>
            <a:off x="6485137" y="6336906"/>
            <a:ext cx="187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reverse</a:t>
            </a:r>
            <a:r>
              <a:rPr lang="zh-Hans" altLang="en-US" dirty="0"/>
              <a:t> </a:t>
            </a:r>
            <a:r>
              <a:rPr lang="en-US" altLang="zh-Hans" dirty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5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DFE58-55E3-8A45-B848-744D906E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23" y="0"/>
            <a:ext cx="52443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E3D0D-2D92-AA4C-A2CA-F092329C212C}"/>
              </a:ext>
            </a:extLst>
          </p:cNvPr>
          <p:cNvSpPr/>
          <p:nvPr/>
        </p:nvSpPr>
        <p:spPr>
          <a:xfrm>
            <a:off x="7694306" y="0"/>
            <a:ext cx="483924" cy="15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D5A27-B352-DA4B-83D5-E150284E14F6}"/>
              </a:ext>
            </a:extLst>
          </p:cNvPr>
          <p:cNvSpPr/>
          <p:nvPr/>
        </p:nvSpPr>
        <p:spPr>
          <a:xfrm>
            <a:off x="4096638" y="3532598"/>
            <a:ext cx="483924" cy="15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D1CB6-03A2-704D-924D-D2849948382E}"/>
              </a:ext>
            </a:extLst>
          </p:cNvPr>
          <p:cNvSpPr txBox="1"/>
          <p:nvPr/>
        </p:nvSpPr>
        <p:spPr>
          <a:xfrm rot="16200000">
            <a:off x="2239769" y="3244334"/>
            <a:ext cx="16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Stemness Score</a:t>
            </a:r>
          </a:p>
        </p:txBody>
      </p:sp>
    </p:spTree>
    <p:extLst>
      <p:ext uri="{BB962C8B-B14F-4D97-AF65-F5344CB8AC3E}">
        <p14:creationId xmlns:p14="http://schemas.microsoft.com/office/powerpoint/2010/main" val="51374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BA375FE-E0FD-374D-8D65-F50A2734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66" y="562825"/>
            <a:ext cx="9004280" cy="5863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C0429-5CEA-3340-965D-03E37ACFF787}"/>
              </a:ext>
            </a:extLst>
          </p:cNvPr>
          <p:cNvSpPr/>
          <p:nvPr/>
        </p:nvSpPr>
        <p:spPr>
          <a:xfrm>
            <a:off x="873303" y="1479475"/>
            <a:ext cx="277403" cy="68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0F1D2-D6C4-3246-BC05-A4530E24179F}"/>
              </a:ext>
            </a:extLst>
          </p:cNvPr>
          <p:cNvSpPr/>
          <p:nvPr/>
        </p:nvSpPr>
        <p:spPr>
          <a:xfrm>
            <a:off x="2279150" y="3214095"/>
            <a:ext cx="782549" cy="248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B6022-F59B-244C-B0D0-B737C0F90EA1}"/>
              </a:ext>
            </a:extLst>
          </p:cNvPr>
          <p:cNvSpPr/>
          <p:nvPr/>
        </p:nvSpPr>
        <p:spPr>
          <a:xfrm>
            <a:off x="5308314" y="3224369"/>
            <a:ext cx="782549" cy="248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0556F-CDA5-5B41-8F80-F3D1E00C749E}"/>
              </a:ext>
            </a:extLst>
          </p:cNvPr>
          <p:cNvSpPr/>
          <p:nvPr/>
        </p:nvSpPr>
        <p:spPr>
          <a:xfrm>
            <a:off x="3912741" y="1479475"/>
            <a:ext cx="277403" cy="68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593C5-4987-254B-BF14-0C7F5E57AA01}"/>
              </a:ext>
            </a:extLst>
          </p:cNvPr>
          <p:cNvSpPr/>
          <p:nvPr/>
        </p:nvSpPr>
        <p:spPr>
          <a:xfrm>
            <a:off x="813075" y="4786042"/>
            <a:ext cx="277403" cy="68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0077B-B223-AA4F-807C-DEAE71E2D454}"/>
              </a:ext>
            </a:extLst>
          </p:cNvPr>
          <p:cNvSpPr/>
          <p:nvPr/>
        </p:nvSpPr>
        <p:spPr>
          <a:xfrm>
            <a:off x="2363616" y="6426482"/>
            <a:ext cx="564519" cy="241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AE5A9B-1253-0149-8FEC-C1B522037ADA}"/>
              </a:ext>
            </a:extLst>
          </p:cNvPr>
          <p:cNvSpPr/>
          <p:nvPr/>
        </p:nvSpPr>
        <p:spPr>
          <a:xfrm>
            <a:off x="5308314" y="6426482"/>
            <a:ext cx="564519" cy="241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090BF8-7377-3846-942E-C524E3159099}"/>
              </a:ext>
            </a:extLst>
          </p:cNvPr>
          <p:cNvSpPr/>
          <p:nvPr/>
        </p:nvSpPr>
        <p:spPr>
          <a:xfrm>
            <a:off x="3912740" y="4786042"/>
            <a:ext cx="277403" cy="68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20BA6-42AA-BD48-BFF8-6088B03784F1}"/>
              </a:ext>
            </a:extLst>
          </p:cNvPr>
          <p:cNvSpPr txBox="1"/>
          <p:nvPr/>
        </p:nvSpPr>
        <p:spPr>
          <a:xfrm rot="16200000">
            <a:off x="577097" y="1647732"/>
            <a:ext cx="6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EGFR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1A857-E1FE-934B-B642-CD6FC33F15B0}"/>
              </a:ext>
            </a:extLst>
          </p:cNvPr>
          <p:cNvSpPr txBox="1"/>
          <p:nvPr/>
        </p:nvSpPr>
        <p:spPr>
          <a:xfrm rot="16200000">
            <a:off x="3803595" y="1647733"/>
            <a:ext cx="6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EGFR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B52F5-7C88-E648-8F6E-100153BFA7A9}"/>
              </a:ext>
            </a:extLst>
          </p:cNvPr>
          <p:cNvSpPr txBox="1"/>
          <p:nvPr/>
        </p:nvSpPr>
        <p:spPr>
          <a:xfrm rot="16200000">
            <a:off x="571485" y="4954299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6F8F8-4680-D245-A4E0-0F256FA3C719}"/>
              </a:ext>
            </a:extLst>
          </p:cNvPr>
          <p:cNvSpPr txBox="1"/>
          <p:nvPr/>
        </p:nvSpPr>
        <p:spPr>
          <a:xfrm rot="16200000">
            <a:off x="3787173" y="494243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94C2C-DE65-E344-A6DC-F8BA9C8AB5B1}"/>
              </a:ext>
            </a:extLst>
          </p:cNvPr>
          <p:cNvSpPr txBox="1"/>
          <p:nvPr/>
        </p:nvSpPr>
        <p:spPr>
          <a:xfrm>
            <a:off x="2235841" y="6426482"/>
            <a:ext cx="67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DCF78-01DF-E449-9D79-64EB1D717B78}"/>
              </a:ext>
            </a:extLst>
          </p:cNvPr>
          <p:cNvSpPr txBox="1"/>
          <p:nvPr/>
        </p:nvSpPr>
        <p:spPr>
          <a:xfrm>
            <a:off x="5364143" y="6426482"/>
            <a:ext cx="67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037B1-BA1C-5E4A-8F20-44EF76860029}"/>
              </a:ext>
            </a:extLst>
          </p:cNvPr>
          <p:cNvSpPr txBox="1"/>
          <p:nvPr/>
        </p:nvSpPr>
        <p:spPr>
          <a:xfrm>
            <a:off x="2145413" y="3206390"/>
            <a:ext cx="100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BRCA1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F86A5D-131E-BE42-94F8-2FF6D632B91D}"/>
              </a:ext>
            </a:extLst>
          </p:cNvPr>
          <p:cNvSpPr txBox="1"/>
          <p:nvPr/>
        </p:nvSpPr>
        <p:spPr>
          <a:xfrm>
            <a:off x="5195210" y="3224369"/>
            <a:ext cx="100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BRCA1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A6DD2-0B56-634A-BEF7-F8D24B40960D}"/>
              </a:ext>
            </a:extLst>
          </p:cNvPr>
          <p:cNvSpPr txBox="1"/>
          <p:nvPr/>
        </p:nvSpPr>
        <p:spPr>
          <a:xfrm rot="16200000">
            <a:off x="6191151" y="1562407"/>
            <a:ext cx="189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Stemnes</a:t>
            </a:r>
            <a:r>
              <a:rPr lang="en-US" dirty="0"/>
              <a:t> Score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7292E-D7B4-C74A-B439-F583B5B0AAAE}"/>
              </a:ext>
            </a:extLst>
          </p:cNvPr>
          <p:cNvSpPr txBox="1"/>
          <p:nvPr/>
        </p:nvSpPr>
        <p:spPr>
          <a:xfrm rot="16200000">
            <a:off x="6191151" y="4942429"/>
            <a:ext cx="189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Stemnes</a:t>
            </a:r>
            <a:r>
              <a:rPr lang="en-US" dirty="0"/>
              <a:t> Score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58280-7212-BA48-BD14-2E0AEF91ACD0}"/>
              </a:ext>
            </a:extLst>
          </p:cNvPr>
          <p:cNvSpPr/>
          <p:nvPr/>
        </p:nvSpPr>
        <p:spPr>
          <a:xfrm>
            <a:off x="8362126" y="616445"/>
            <a:ext cx="812696" cy="2076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C9115-78BE-EA49-95AC-282721986769}"/>
              </a:ext>
            </a:extLst>
          </p:cNvPr>
          <p:cNvSpPr/>
          <p:nvPr/>
        </p:nvSpPr>
        <p:spPr>
          <a:xfrm>
            <a:off x="8377538" y="3840819"/>
            <a:ext cx="812696" cy="2076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C66AE-57EA-3548-AFF4-923236732D5B}"/>
              </a:ext>
            </a:extLst>
          </p:cNvPr>
          <p:cNvSpPr txBox="1"/>
          <p:nvPr/>
        </p:nvSpPr>
        <p:spPr>
          <a:xfrm>
            <a:off x="1012004" y="126073"/>
            <a:ext cx="28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GCA defined TF-positive cells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1C858-D860-2C42-BB3D-9EE998BAFA54}"/>
              </a:ext>
            </a:extLst>
          </p:cNvPr>
          <p:cNvSpPr txBox="1"/>
          <p:nvPr/>
        </p:nvSpPr>
        <p:spPr>
          <a:xfrm>
            <a:off x="4098400" y="126073"/>
            <a:ext cx="336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Manually defined TF-positive cells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61162C-8981-9D4B-8DC4-945DBFE24D00}"/>
              </a:ext>
            </a:extLst>
          </p:cNvPr>
          <p:cNvCxnSpPr/>
          <p:nvPr/>
        </p:nvCxnSpPr>
        <p:spPr>
          <a:xfrm>
            <a:off x="3958975" y="0"/>
            <a:ext cx="0" cy="679581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74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E1020-FB89-F04E-9607-1F9BE5E7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05" y="680806"/>
            <a:ext cx="2284858" cy="2193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BC067-6440-3C4A-826B-BD5C46F7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05" y="3217993"/>
            <a:ext cx="2284858" cy="2270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6F19D-0367-C747-A9FB-E0E13FCE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64" y="680805"/>
            <a:ext cx="4938691" cy="4949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00FF36-3BD6-DB46-8630-E7C282B89D7E}"/>
              </a:ext>
            </a:extLst>
          </p:cNvPr>
          <p:cNvSpPr txBox="1"/>
          <p:nvPr/>
        </p:nvSpPr>
        <p:spPr>
          <a:xfrm>
            <a:off x="1383368" y="4898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042F5-3F0F-7543-B022-3AC9B1330B47}"/>
              </a:ext>
            </a:extLst>
          </p:cNvPr>
          <p:cNvSpPr txBox="1"/>
          <p:nvPr/>
        </p:nvSpPr>
        <p:spPr>
          <a:xfrm>
            <a:off x="1383368" y="29891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3F5D4-7909-6C43-B89A-6F99BAB225FE}"/>
              </a:ext>
            </a:extLst>
          </p:cNvPr>
          <p:cNvSpPr txBox="1"/>
          <p:nvPr/>
        </p:nvSpPr>
        <p:spPr>
          <a:xfrm>
            <a:off x="4002439" y="48988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1673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453</Words>
  <Application>Microsoft Macintosh PowerPoint</Application>
  <PresentationFormat>Widescreen</PresentationFormat>
  <Paragraphs>192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等线</vt:lpstr>
      <vt:lpstr>等线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310</cp:revision>
  <dcterms:created xsi:type="dcterms:W3CDTF">2018-06-14T20:03:50Z</dcterms:created>
  <dcterms:modified xsi:type="dcterms:W3CDTF">2018-06-22T21:26:49Z</dcterms:modified>
</cp:coreProperties>
</file>